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2" r:id="rId3"/>
    <p:sldId id="268" r:id="rId4"/>
    <p:sldId id="257" r:id="rId5"/>
    <p:sldId id="271" r:id="rId6"/>
    <p:sldId id="272" r:id="rId7"/>
    <p:sldId id="273" r:id="rId8"/>
    <p:sldId id="270" r:id="rId9"/>
    <p:sldId id="258" r:id="rId10"/>
    <p:sldId id="274" r:id="rId11"/>
    <p:sldId id="259" r:id="rId12"/>
    <p:sldId id="260" r:id="rId13"/>
    <p:sldId id="262" r:id="rId14"/>
    <p:sldId id="261" r:id="rId15"/>
    <p:sldId id="264" r:id="rId16"/>
    <p:sldId id="291" r:id="rId17"/>
    <p:sldId id="265" r:id="rId18"/>
    <p:sldId id="275" r:id="rId19"/>
    <p:sldId id="276" r:id="rId20"/>
    <p:sldId id="278" r:id="rId21"/>
    <p:sldId id="277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7" r:id="rId30"/>
    <p:sldId id="288" r:id="rId31"/>
    <p:sldId id="289" r:id="rId32"/>
    <p:sldId id="290" r:id="rId33"/>
    <p:sldId id="266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64A2"/>
    <a:srgbClr val="00D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1F817-E54F-41D5-AD3A-CC13FEB541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63401A-D9F3-4DC9-8444-D6D694EE54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22DCB-D136-4B62-B5B9-9B032968C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C6205-16BA-4CD8-A9A6-1FF1DBBF1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CD0E7-9D21-4991-9E68-BD23B458D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92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593BB-2C03-484E-B6C3-22797C489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96DF0C-DFA9-4ED0-AC58-1264044D5B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38412C-A9FF-4A08-96E9-625FA4BA2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39AB7A-C019-4623-A08D-D4250C1A8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BF6E50-E0B2-4321-B729-B9276C7B2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958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B81B80-34D9-4C39-A725-35613DACFC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F70919-E3C9-46A2-A83F-5DCDB25F67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72AAF-6ED8-4A52-BDB4-34BD0CFCE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AC143-86DC-4758-A462-3D30908BB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F767B-B39D-4E78-8EBD-9E6A5EFBA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504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5F455-3BE3-4A0C-B071-5CF9D6872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DB8D82-846F-4126-9073-AFE58FC8A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9BC4D-BD66-4D69-8CE7-C37BF4F93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D937D-4774-412A-917D-AC1C19B62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338DB-4173-4A24-BCCB-C96AE83F0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831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E8A36-8C24-4AF9-9367-496C029AD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7B3F9E-62DA-42B6-BDF6-7405FA208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FF5649-D46D-48B1-B7CE-550675DC8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B239D-A16A-4160-83F5-D25F40A83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3008D-0617-46F6-BEA1-AEF7F254E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860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22DFB-D111-43B0-8AFC-14CBC325B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345E4-E8AA-4F23-B66B-2FD18629C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837FDD-68F1-439D-B18F-573021CCD1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0EB14F-B4BB-4ABD-BFCD-9D909E16F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153FF-56CA-4835-879B-FC06C1248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4921BF-4FFE-426B-9961-0A6CE2603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695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43CF8-0496-4004-AA30-2772FDA9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253E77-3303-4F24-A481-D1B8948BFB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BEFCA1-1D51-4763-9D6D-9D91A0D6A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141374-844C-4FE1-86FE-362B40829E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641CA3-AE4A-4FF3-823B-A30AD1A6BC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5444C4-93B3-414E-BD48-244DC768B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D73A81-86D5-40A1-B829-E05E2B21E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AEAC05-EAA4-4417-8E82-8E171839D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95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CA7A6-5D20-47E5-BE29-897631B31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B7F1CD-B74F-42AB-9050-F24F8EBCF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E7A2F5-DED5-4377-A3B1-94830FBC0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123739-20F0-464B-B84A-75A38F992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016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C67555-991F-49A0-87D8-A9584965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37CC8D-F37E-42F9-B7A1-E087C3E11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3135C-19DB-4EBE-ADA8-1E5B7DDC9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620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7D4DF-6BE3-4CB5-950B-C5C6993110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63281-3171-4641-AE31-E81EB0E43F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76184D-A482-44B1-A33F-FD00F8D37A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6D77FE-FB27-4704-840E-F87AB80BA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C57E56-2F18-4470-91DA-696830E01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465814-30F6-42AC-8356-616C3B17C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94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329EE-C99C-461D-B464-95B3D0C6F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F36461-2917-4229-A4EF-139B9B4412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1E51A3-0B1D-41AA-A0F5-7C65056A6D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35EBB1-9F09-480C-9EF8-0A2163720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F3514D-2C7B-4FCA-8320-3F2018F0F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75157-825C-428D-B4E4-8C03B0ED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965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0C6E78-51E3-4BAD-8183-C1D83C37B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138FA-3259-4C3D-B6B6-553018F7EF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A73F1C-3D10-49B9-818B-58F3E61239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14F3-EE3E-451E-9B36-30663ADA5240}" type="datetimeFigureOut">
              <a:rPr lang="en-US" smtClean="0"/>
              <a:t>11/14/19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9190C-12B8-4886-8001-9BF03536AC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8913B-64A2-4AE5-BFDB-28D5C59D7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B56AD4-4CC2-4531-8BAB-3FB5A60FFF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33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CE1D1-8AF5-4DF6-BCB8-2AB0E18CD8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/>
              <a:t>RestingInPCA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6F0033-D8FC-403D-81BC-C34022BA8B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05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700158-DC84-4C9B-860C-999C15B9D805}"/>
              </a:ext>
            </a:extLst>
          </p:cNvPr>
          <p:cNvSpPr/>
          <p:nvPr/>
        </p:nvSpPr>
        <p:spPr>
          <a:xfrm>
            <a:off x="838201" y="3429001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1526D-323C-410F-8B51-7700AB67946F}"/>
              </a:ext>
            </a:extLst>
          </p:cNvPr>
          <p:cNvCxnSpPr>
            <a:cxnSpLocks/>
          </p:cNvCxnSpPr>
          <p:nvPr/>
        </p:nvCxnSpPr>
        <p:spPr>
          <a:xfrm>
            <a:off x="838200" y="3429000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AE0979-E667-4275-8EBC-E334EE4B43A3}"/>
              </a:ext>
            </a:extLst>
          </p:cNvPr>
          <p:cNvSpPr/>
          <p:nvPr/>
        </p:nvSpPr>
        <p:spPr>
          <a:xfrm>
            <a:off x="1689977" y="3612687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ACEEB2B5-EFFC-4228-AF56-B944B68ED9DD}"/>
              </a:ext>
            </a:extLst>
          </p:cNvPr>
          <p:cNvSpPr/>
          <p:nvPr/>
        </p:nvSpPr>
        <p:spPr>
          <a:xfrm rot="2700000">
            <a:off x="941961" y="3411041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8A492B-685A-45AA-BA58-0ACA1C27A4EB}"/>
              </a:ext>
            </a:extLst>
          </p:cNvPr>
          <p:cNvSpPr/>
          <p:nvPr/>
        </p:nvSpPr>
        <p:spPr>
          <a:xfrm>
            <a:off x="2359742" y="365760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23CF65C-F830-46CA-B608-05D9519C87CD}"/>
              </a:ext>
            </a:extLst>
          </p:cNvPr>
          <p:cNvSpPr/>
          <p:nvPr/>
        </p:nvSpPr>
        <p:spPr>
          <a:xfrm rot="1784752">
            <a:off x="4380320" y="3856426"/>
            <a:ext cx="927187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6C6C47-4925-4A56-9A63-6D7078DDB00C}"/>
              </a:ext>
            </a:extLst>
          </p:cNvPr>
          <p:cNvSpPr/>
          <p:nvPr/>
        </p:nvSpPr>
        <p:spPr>
          <a:xfrm>
            <a:off x="838201" y="425966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4D63BC-C898-4693-8E1A-884EC72376A4}"/>
              </a:ext>
            </a:extLst>
          </p:cNvPr>
          <p:cNvCxnSpPr>
            <a:cxnSpLocks/>
          </p:cNvCxnSpPr>
          <p:nvPr/>
        </p:nvCxnSpPr>
        <p:spPr>
          <a:xfrm>
            <a:off x="838200" y="425966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7A554A6-7712-4DEC-AC91-2504E6C932A0}"/>
              </a:ext>
            </a:extLst>
          </p:cNvPr>
          <p:cNvSpPr/>
          <p:nvPr/>
        </p:nvSpPr>
        <p:spPr>
          <a:xfrm>
            <a:off x="1689977" y="4443348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5FC10554-2F42-43A4-8C3C-2493BB2A2C8B}"/>
              </a:ext>
            </a:extLst>
          </p:cNvPr>
          <p:cNvSpPr/>
          <p:nvPr/>
        </p:nvSpPr>
        <p:spPr>
          <a:xfrm rot="2700000">
            <a:off x="941961" y="4241702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D969A6-69AF-4B46-AD44-CFCD81E498A9}"/>
              </a:ext>
            </a:extLst>
          </p:cNvPr>
          <p:cNvSpPr/>
          <p:nvPr/>
        </p:nvSpPr>
        <p:spPr>
          <a:xfrm>
            <a:off x="2359742" y="4488262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14AFA-CCC6-4453-8B3B-66C594642319}"/>
              </a:ext>
            </a:extLst>
          </p:cNvPr>
          <p:cNvSpPr/>
          <p:nvPr/>
        </p:nvSpPr>
        <p:spPr>
          <a:xfrm>
            <a:off x="838201" y="584467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E76846E-F3C4-4520-A4A2-8CF30BB79245}"/>
              </a:ext>
            </a:extLst>
          </p:cNvPr>
          <p:cNvCxnSpPr>
            <a:cxnSpLocks/>
          </p:cNvCxnSpPr>
          <p:nvPr/>
        </p:nvCxnSpPr>
        <p:spPr>
          <a:xfrm>
            <a:off x="838200" y="584467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AD0D01AE-1856-4644-95C1-D010F7CDC336}"/>
              </a:ext>
            </a:extLst>
          </p:cNvPr>
          <p:cNvSpPr/>
          <p:nvPr/>
        </p:nvSpPr>
        <p:spPr>
          <a:xfrm>
            <a:off x="1689977" y="6028358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E7DB4351-6362-4B12-A3FF-35DA87AEB7EC}"/>
              </a:ext>
            </a:extLst>
          </p:cNvPr>
          <p:cNvSpPr/>
          <p:nvPr/>
        </p:nvSpPr>
        <p:spPr>
          <a:xfrm rot="2700000">
            <a:off x="941961" y="5826712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AC4A27-AC67-44B2-B029-9F67DC0DDB99}"/>
              </a:ext>
            </a:extLst>
          </p:cNvPr>
          <p:cNvSpPr/>
          <p:nvPr/>
        </p:nvSpPr>
        <p:spPr>
          <a:xfrm>
            <a:off x="2359742" y="6073272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7012056-0A06-4680-9809-F714C88982E4}"/>
              </a:ext>
            </a:extLst>
          </p:cNvPr>
          <p:cNvSpPr/>
          <p:nvPr/>
        </p:nvSpPr>
        <p:spPr>
          <a:xfrm>
            <a:off x="4379160" y="4778375"/>
            <a:ext cx="927187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9AEB3D9-855A-4D65-90F5-FC2F3E4D21B8}"/>
              </a:ext>
            </a:extLst>
          </p:cNvPr>
          <p:cNvSpPr/>
          <p:nvPr/>
        </p:nvSpPr>
        <p:spPr>
          <a:xfrm rot="19815248" flipV="1">
            <a:off x="4377999" y="5745310"/>
            <a:ext cx="927187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BEBCB7-FBDE-4167-9F5E-1BFF11B5FE8C}"/>
              </a:ext>
            </a:extLst>
          </p:cNvPr>
          <p:cNvSpPr/>
          <p:nvPr/>
        </p:nvSpPr>
        <p:spPr>
          <a:xfrm>
            <a:off x="5885070" y="452324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DD22F0-D8C8-42C7-8EB4-B46A0E655119}"/>
              </a:ext>
            </a:extLst>
          </p:cNvPr>
          <p:cNvSpPr/>
          <p:nvPr/>
        </p:nvSpPr>
        <p:spPr>
          <a:xfrm>
            <a:off x="5885070" y="466826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FF4621-BCF8-4606-AAB4-122A4AF7259E}"/>
              </a:ext>
            </a:extLst>
          </p:cNvPr>
          <p:cNvSpPr/>
          <p:nvPr/>
        </p:nvSpPr>
        <p:spPr>
          <a:xfrm>
            <a:off x="5885070" y="48157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B446EF-AC44-4D34-A61E-9841704FB5A0}"/>
              </a:ext>
            </a:extLst>
          </p:cNvPr>
          <p:cNvSpPr txBox="1"/>
          <p:nvPr/>
        </p:nvSpPr>
        <p:spPr>
          <a:xfrm>
            <a:off x="3069029" y="5085205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3CB5E-201C-4D24-911B-7B8276C0F455}"/>
              </a:ext>
            </a:extLst>
          </p:cNvPr>
          <p:cNvSpPr txBox="1"/>
          <p:nvPr/>
        </p:nvSpPr>
        <p:spPr>
          <a:xfrm>
            <a:off x="988916" y="5094019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188175-F20C-4B5F-84DA-7EC769E2D8E1}"/>
              </a:ext>
            </a:extLst>
          </p:cNvPr>
          <p:cNvSpPr/>
          <p:nvPr/>
        </p:nvSpPr>
        <p:spPr>
          <a:xfrm>
            <a:off x="5889987" y="49681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B24C7F-5C7D-4FEF-AE7E-0CCE1D6E74ED}"/>
              </a:ext>
            </a:extLst>
          </p:cNvPr>
          <p:cNvSpPr/>
          <p:nvPr/>
        </p:nvSpPr>
        <p:spPr>
          <a:xfrm>
            <a:off x="5885070" y="511071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CF35E6C-F5EC-4A9B-B1C2-C3E942BB58DA}"/>
              </a:ext>
            </a:extLst>
          </p:cNvPr>
          <p:cNvSpPr txBox="1"/>
          <p:nvPr/>
        </p:nvSpPr>
        <p:spPr>
          <a:xfrm>
            <a:off x="1738050" y="5189058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A3B97F-E0D4-407B-A472-DC93A8EB6B17}"/>
              </a:ext>
            </a:extLst>
          </p:cNvPr>
          <p:cNvSpPr txBox="1"/>
          <p:nvPr/>
        </p:nvSpPr>
        <p:spPr>
          <a:xfrm>
            <a:off x="6360255" y="4062690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1</a:t>
            </a:r>
          </a:p>
        </p:txBody>
      </p:sp>
    </p:spTree>
    <p:extLst>
      <p:ext uri="{BB962C8B-B14F-4D97-AF65-F5344CB8AC3E}">
        <p14:creationId xmlns:p14="http://schemas.microsoft.com/office/powerpoint/2010/main" val="35227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/>
      <p:bldP spid="31" grpId="0" animBg="1"/>
      <p:bldP spid="32" grpId="0" animBg="1"/>
      <p:bldP spid="33" grpId="0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700158-DC84-4C9B-860C-999C15B9D805}"/>
              </a:ext>
            </a:extLst>
          </p:cNvPr>
          <p:cNvSpPr/>
          <p:nvPr/>
        </p:nvSpPr>
        <p:spPr>
          <a:xfrm>
            <a:off x="838201" y="3429001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1526D-323C-410F-8B51-7700AB67946F}"/>
              </a:ext>
            </a:extLst>
          </p:cNvPr>
          <p:cNvCxnSpPr>
            <a:cxnSpLocks/>
          </p:cNvCxnSpPr>
          <p:nvPr/>
        </p:nvCxnSpPr>
        <p:spPr>
          <a:xfrm>
            <a:off x="838200" y="3429000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AE0979-E667-4275-8EBC-E334EE4B43A3}"/>
              </a:ext>
            </a:extLst>
          </p:cNvPr>
          <p:cNvSpPr/>
          <p:nvPr/>
        </p:nvSpPr>
        <p:spPr>
          <a:xfrm>
            <a:off x="1689977" y="3612687"/>
            <a:ext cx="432262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ACEEB2B5-EFFC-4228-AF56-B944B68ED9DD}"/>
              </a:ext>
            </a:extLst>
          </p:cNvPr>
          <p:cNvSpPr/>
          <p:nvPr/>
        </p:nvSpPr>
        <p:spPr>
          <a:xfrm rot="2700000">
            <a:off x="941961" y="3411041"/>
            <a:ext cx="667436" cy="340831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8A492B-685A-45AA-BA58-0ACA1C27A4EB}"/>
              </a:ext>
            </a:extLst>
          </p:cNvPr>
          <p:cNvSpPr/>
          <p:nvPr/>
        </p:nvSpPr>
        <p:spPr>
          <a:xfrm>
            <a:off x="2694041" y="3657601"/>
            <a:ext cx="1052052" cy="12769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23CF65C-F830-46CA-B608-05D9519C87CD}"/>
              </a:ext>
            </a:extLst>
          </p:cNvPr>
          <p:cNvSpPr/>
          <p:nvPr/>
        </p:nvSpPr>
        <p:spPr>
          <a:xfrm rot="1784752">
            <a:off x="4380320" y="3856426"/>
            <a:ext cx="927187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6C6C47-4925-4A56-9A63-6D7078DDB00C}"/>
              </a:ext>
            </a:extLst>
          </p:cNvPr>
          <p:cNvSpPr/>
          <p:nvPr/>
        </p:nvSpPr>
        <p:spPr>
          <a:xfrm>
            <a:off x="838201" y="425966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4D63BC-C898-4693-8E1A-884EC72376A4}"/>
              </a:ext>
            </a:extLst>
          </p:cNvPr>
          <p:cNvCxnSpPr>
            <a:cxnSpLocks/>
          </p:cNvCxnSpPr>
          <p:nvPr/>
        </p:nvCxnSpPr>
        <p:spPr>
          <a:xfrm>
            <a:off x="838200" y="425966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7A554A6-7712-4DEC-AC91-2504E6C932A0}"/>
              </a:ext>
            </a:extLst>
          </p:cNvPr>
          <p:cNvSpPr/>
          <p:nvPr/>
        </p:nvSpPr>
        <p:spPr>
          <a:xfrm>
            <a:off x="1689977" y="4443348"/>
            <a:ext cx="432262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5FC10554-2F42-43A4-8C3C-2493BB2A2C8B}"/>
              </a:ext>
            </a:extLst>
          </p:cNvPr>
          <p:cNvSpPr/>
          <p:nvPr/>
        </p:nvSpPr>
        <p:spPr>
          <a:xfrm rot="2700000">
            <a:off x="941961" y="4241702"/>
            <a:ext cx="667436" cy="340831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D969A6-69AF-4B46-AD44-CFCD81E498A9}"/>
              </a:ext>
            </a:extLst>
          </p:cNvPr>
          <p:cNvSpPr/>
          <p:nvPr/>
        </p:nvSpPr>
        <p:spPr>
          <a:xfrm>
            <a:off x="2694041" y="4488262"/>
            <a:ext cx="1052052" cy="12769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14AFA-CCC6-4453-8B3B-66C594642319}"/>
              </a:ext>
            </a:extLst>
          </p:cNvPr>
          <p:cNvSpPr/>
          <p:nvPr/>
        </p:nvSpPr>
        <p:spPr>
          <a:xfrm>
            <a:off x="838201" y="584467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E76846E-F3C4-4520-A4A2-8CF30BB79245}"/>
              </a:ext>
            </a:extLst>
          </p:cNvPr>
          <p:cNvCxnSpPr>
            <a:cxnSpLocks/>
          </p:cNvCxnSpPr>
          <p:nvPr/>
        </p:nvCxnSpPr>
        <p:spPr>
          <a:xfrm>
            <a:off x="838200" y="584467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AD0D01AE-1856-4644-95C1-D010F7CDC336}"/>
              </a:ext>
            </a:extLst>
          </p:cNvPr>
          <p:cNvSpPr/>
          <p:nvPr/>
        </p:nvSpPr>
        <p:spPr>
          <a:xfrm>
            <a:off x="1689977" y="6028358"/>
            <a:ext cx="432262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E7DB4351-6362-4B12-A3FF-35DA87AEB7EC}"/>
              </a:ext>
            </a:extLst>
          </p:cNvPr>
          <p:cNvSpPr/>
          <p:nvPr/>
        </p:nvSpPr>
        <p:spPr>
          <a:xfrm rot="2700000">
            <a:off x="941961" y="5826712"/>
            <a:ext cx="667436" cy="340831"/>
          </a:xfrm>
          <a:prstGeom prst="triangl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AC4A27-AC67-44B2-B029-9F67DC0DDB99}"/>
              </a:ext>
            </a:extLst>
          </p:cNvPr>
          <p:cNvSpPr/>
          <p:nvPr/>
        </p:nvSpPr>
        <p:spPr>
          <a:xfrm>
            <a:off x="2694041" y="6073272"/>
            <a:ext cx="1052052" cy="12769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7012056-0A06-4680-9809-F714C88982E4}"/>
              </a:ext>
            </a:extLst>
          </p:cNvPr>
          <p:cNvSpPr/>
          <p:nvPr/>
        </p:nvSpPr>
        <p:spPr>
          <a:xfrm>
            <a:off x="4379160" y="4778375"/>
            <a:ext cx="927187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9AEB3D9-855A-4D65-90F5-FC2F3E4D21B8}"/>
              </a:ext>
            </a:extLst>
          </p:cNvPr>
          <p:cNvSpPr/>
          <p:nvPr/>
        </p:nvSpPr>
        <p:spPr>
          <a:xfrm rot="19815248" flipV="1">
            <a:off x="4377999" y="5745310"/>
            <a:ext cx="927187" cy="241558"/>
          </a:xfrm>
          <a:prstGeom prst="rightArrow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BEBCB7-FBDE-4167-9F5E-1BFF11B5FE8C}"/>
              </a:ext>
            </a:extLst>
          </p:cNvPr>
          <p:cNvSpPr/>
          <p:nvPr/>
        </p:nvSpPr>
        <p:spPr>
          <a:xfrm>
            <a:off x="5885070" y="452324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DD22F0-D8C8-42C7-8EB4-B46A0E655119}"/>
              </a:ext>
            </a:extLst>
          </p:cNvPr>
          <p:cNvSpPr/>
          <p:nvPr/>
        </p:nvSpPr>
        <p:spPr>
          <a:xfrm>
            <a:off x="5885070" y="466826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FF4621-BCF8-4606-AAB4-122A4AF7259E}"/>
              </a:ext>
            </a:extLst>
          </p:cNvPr>
          <p:cNvSpPr/>
          <p:nvPr/>
        </p:nvSpPr>
        <p:spPr>
          <a:xfrm>
            <a:off x="5885070" y="48157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B446EF-AC44-4D34-A61E-9841704FB5A0}"/>
              </a:ext>
            </a:extLst>
          </p:cNvPr>
          <p:cNvSpPr txBox="1"/>
          <p:nvPr/>
        </p:nvSpPr>
        <p:spPr>
          <a:xfrm>
            <a:off x="3069029" y="5085205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3CB5E-201C-4D24-911B-7B8276C0F455}"/>
              </a:ext>
            </a:extLst>
          </p:cNvPr>
          <p:cNvSpPr txBox="1"/>
          <p:nvPr/>
        </p:nvSpPr>
        <p:spPr>
          <a:xfrm>
            <a:off x="988916" y="5094019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188175-F20C-4B5F-84DA-7EC769E2D8E1}"/>
              </a:ext>
            </a:extLst>
          </p:cNvPr>
          <p:cNvSpPr/>
          <p:nvPr/>
        </p:nvSpPr>
        <p:spPr>
          <a:xfrm>
            <a:off x="5889987" y="49681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B24C7F-5C7D-4FEF-AE7E-0CCE1D6E74ED}"/>
              </a:ext>
            </a:extLst>
          </p:cNvPr>
          <p:cNvSpPr/>
          <p:nvPr/>
        </p:nvSpPr>
        <p:spPr>
          <a:xfrm>
            <a:off x="5885070" y="511071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C506ED7-E80D-46A9-B2CD-AB3434F2C734}"/>
              </a:ext>
            </a:extLst>
          </p:cNvPr>
          <p:cNvSpPr/>
          <p:nvPr/>
        </p:nvSpPr>
        <p:spPr>
          <a:xfrm>
            <a:off x="7591439" y="4518328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76B4DDB-2CF0-411F-9F82-0F9A50C2F69A}"/>
              </a:ext>
            </a:extLst>
          </p:cNvPr>
          <p:cNvSpPr/>
          <p:nvPr/>
        </p:nvSpPr>
        <p:spPr>
          <a:xfrm>
            <a:off x="7591439" y="467318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8FB810B-162B-4499-B2EB-7827ECFBEDA4}"/>
              </a:ext>
            </a:extLst>
          </p:cNvPr>
          <p:cNvSpPr/>
          <p:nvPr/>
        </p:nvSpPr>
        <p:spPr>
          <a:xfrm>
            <a:off x="7591439" y="4820671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C1CAFB5-5F50-4B67-98CC-D37863617009}"/>
              </a:ext>
            </a:extLst>
          </p:cNvPr>
          <p:cNvSpPr/>
          <p:nvPr/>
        </p:nvSpPr>
        <p:spPr>
          <a:xfrm>
            <a:off x="7586524" y="49632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B8A1325-536A-4FFB-B0CD-FEA775D938D7}"/>
              </a:ext>
            </a:extLst>
          </p:cNvPr>
          <p:cNvSpPr/>
          <p:nvPr/>
        </p:nvSpPr>
        <p:spPr>
          <a:xfrm>
            <a:off x="7591439" y="51156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C6923C0-470A-4E08-87AB-897580A72F2D}"/>
              </a:ext>
            </a:extLst>
          </p:cNvPr>
          <p:cNvSpPr txBox="1"/>
          <p:nvPr/>
        </p:nvSpPr>
        <p:spPr>
          <a:xfrm>
            <a:off x="1738050" y="5189058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887DB1D-5582-4D27-8F31-2ABCA70DC9E7}"/>
              </a:ext>
            </a:extLst>
          </p:cNvPr>
          <p:cNvSpPr txBox="1"/>
          <p:nvPr/>
        </p:nvSpPr>
        <p:spPr>
          <a:xfrm>
            <a:off x="6360255" y="4062690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90A9A3C-8098-4D5E-895D-C89F62CCF870}"/>
              </a:ext>
            </a:extLst>
          </p:cNvPr>
          <p:cNvSpPr txBox="1"/>
          <p:nvPr/>
        </p:nvSpPr>
        <p:spPr>
          <a:xfrm>
            <a:off x="7793433" y="4055641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2</a:t>
            </a:r>
          </a:p>
        </p:txBody>
      </p:sp>
    </p:spTree>
    <p:extLst>
      <p:ext uri="{BB962C8B-B14F-4D97-AF65-F5344CB8AC3E}">
        <p14:creationId xmlns:p14="http://schemas.microsoft.com/office/powerpoint/2010/main" val="39761632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5700158-DC84-4C9B-860C-999C15B9D805}"/>
              </a:ext>
            </a:extLst>
          </p:cNvPr>
          <p:cNvSpPr/>
          <p:nvPr/>
        </p:nvSpPr>
        <p:spPr>
          <a:xfrm>
            <a:off x="838201" y="3429001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1526D-323C-410F-8B51-7700AB67946F}"/>
              </a:ext>
            </a:extLst>
          </p:cNvPr>
          <p:cNvCxnSpPr>
            <a:cxnSpLocks/>
          </p:cNvCxnSpPr>
          <p:nvPr/>
        </p:nvCxnSpPr>
        <p:spPr>
          <a:xfrm>
            <a:off x="838200" y="3429000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AE0979-E667-4275-8EBC-E334EE4B43A3}"/>
              </a:ext>
            </a:extLst>
          </p:cNvPr>
          <p:cNvSpPr/>
          <p:nvPr/>
        </p:nvSpPr>
        <p:spPr>
          <a:xfrm>
            <a:off x="1689977" y="3612687"/>
            <a:ext cx="432262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ACEEB2B5-EFFC-4228-AF56-B944B68ED9DD}"/>
              </a:ext>
            </a:extLst>
          </p:cNvPr>
          <p:cNvSpPr/>
          <p:nvPr/>
        </p:nvSpPr>
        <p:spPr>
          <a:xfrm rot="2700000">
            <a:off x="941961" y="3411041"/>
            <a:ext cx="667436" cy="34083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8A492B-685A-45AA-BA58-0ACA1C27A4EB}"/>
              </a:ext>
            </a:extLst>
          </p:cNvPr>
          <p:cNvSpPr/>
          <p:nvPr/>
        </p:nvSpPr>
        <p:spPr>
          <a:xfrm>
            <a:off x="2359742" y="3657601"/>
            <a:ext cx="1992252" cy="1276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23CF65C-F830-46CA-B608-05D9519C87CD}"/>
              </a:ext>
            </a:extLst>
          </p:cNvPr>
          <p:cNvSpPr/>
          <p:nvPr/>
        </p:nvSpPr>
        <p:spPr>
          <a:xfrm rot="1784752">
            <a:off x="4655621" y="3856426"/>
            <a:ext cx="927187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6C6C47-4925-4A56-9A63-6D7078DDB00C}"/>
              </a:ext>
            </a:extLst>
          </p:cNvPr>
          <p:cNvSpPr/>
          <p:nvPr/>
        </p:nvSpPr>
        <p:spPr>
          <a:xfrm>
            <a:off x="838201" y="425966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24D63BC-C898-4693-8E1A-884EC72376A4}"/>
              </a:ext>
            </a:extLst>
          </p:cNvPr>
          <p:cNvCxnSpPr>
            <a:cxnSpLocks/>
          </p:cNvCxnSpPr>
          <p:nvPr/>
        </p:nvCxnSpPr>
        <p:spPr>
          <a:xfrm>
            <a:off x="838200" y="425966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7A554A6-7712-4DEC-AC91-2504E6C932A0}"/>
              </a:ext>
            </a:extLst>
          </p:cNvPr>
          <p:cNvSpPr/>
          <p:nvPr/>
        </p:nvSpPr>
        <p:spPr>
          <a:xfrm>
            <a:off x="1689977" y="4443348"/>
            <a:ext cx="432262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5FC10554-2F42-43A4-8C3C-2493BB2A2C8B}"/>
              </a:ext>
            </a:extLst>
          </p:cNvPr>
          <p:cNvSpPr/>
          <p:nvPr/>
        </p:nvSpPr>
        <p:spPr>
          <a:xfrm rot="2700000">
            <a:off x="941961" y="4241702"/>
            <a:ext cx="667436" cy="34083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3D969A6-69AF-4B46-AD44-CFCD81E498A9}"/>
              </a:ext>
            </a:extLst>
          </p:cNvPr>
          <p:cNvSpPr/>
          <p:nvPr/>
        </p:nvSpPr>
        <p:spPr>
          <a:xfrm>
            <a:off x="2359742" y="4488262"/>
            <a:ext cx="1992252" cy="1276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514AFA-CCC6-4453-8B3B-66C594642319}"/>
              </a:ext>
            </a:extLst>
          </p:cNvPr>
          <p:cNvSpPr/>
          <p:nvPr/>
        </p:nvSpPr>
        <p:spPr>
          <a:xfrm>
            <a:off x="838201" y="5844672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E76846E-F3C4-4520-A4A2-8CF30BB79245}"/>
              </a:ext>
            </a:extLst>
          </p:cNvPr>
          <p:cNvCxnSpPr>
            <a:cxnSpLocks/>
          </p:cNvCxnSpPr>
          <p:nvPr/>
        </p:nvCxnSpPr>
        <p:spPr>
          <a:xfrm>
            <a:off x="838200" y="5844671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AD0D01AE-1856-4644-95C1-D010F7CDC336}"/>
              </a:ext>
            </a:extLst>
          </p:cNvPr>
          <p:cNvSpPr/>
          <p:nvPr/>
        </p:nvSpPr>
        <p:spPr>
          <a:xfrm>
            <a:off x="1689977" y="6028358"/>
            <a:ext cx="432262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E7DB4351-6362-4B12-A3FF-35DA87AEB7EC}"/>
              </a:ext>
            </a:extLst>
          </p:cNvPr>
          <p:cNvSpPr/>
          <p:nvPr/>
        </p:nvSpPr>
        <p:spPr>
          <a:xfrm rot="2700000">
            <a:off x="941961" y="5826712"/>
            <a:ext cx="667436" cy="340831"/>
          </a:xfrm>
          <a:prstGeom prst="triangl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AC4A27-AC67-44B2-B029-9F67DC0DDB99}"/>
              </a:ext>
            </a:extLst>
          </p:cNvPr>
          <p:cNvSpPr/>
          <p:nvPr/>
        </p:nvSpPr>
        <p:spPr>
          <a:xfrm>
            <a:off x="2359742" y="6073272"/>
            <a:ext cx="1992252" cy="12769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C7012056-0A06-4680-9809-F714C88982E4}"/>
              </a:ext>
            </a:extLst>
          </p:cNvPr>
          <p:cNvSpPr/>
          <p:nvPr/>
        </p:nvSpPr>
        <p:spPr>
          <a:xfrm>
            <a:off x="4654461" y="4778375"/>
            <a:ext cx="927187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39AEB3D9-855A-4D65-90F5-FC2F3E4D21B8}"/>
              </a:ext>
            </a:extLst>
          </p:cNvPr>
          <p:cNvSpPr/>
          <p:nvPr/>
        </p:nvSpPr>
        <p:spPr>
          <a:xfrm rot="19815248" flipV="1">
            <a:off x="4653300" y="5745310"/>
            <a:ext cx="927187" cy="241558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5BEBCB7-FBDE-4167-9F5E-1BFF11B5FE8C}"/>
              </a:ext>
            </a:extLst>
          </p:cNvPr>
          <p:cNvSpPr/>
          <p:nvPr/>
        </p:nvSpPr>
        <p:spPr>
          <a:xfrm>
            <a:off x="5885070" y="452324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DD22F0-D8C8-42C7-8EB4-B46A0E655119}"/>
              </a:ext>
            </a:extLst>
          </p:cNvPr>
          <p:cNvSpPr/>
          <p:nvPr/>
        </p:nvSpPr>
        <p:spPr>
          <a:xfrm>
            <a:off x="5885070" y="466826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FF4621-BCF8-4606-AAB4-122A4AF7259E}"/>
              </a:ext>
            </a:extLst>
          </p:cNvPr>
          <p:cNvSpPr/>
          <p:nvPr/>
        </p:nvSpPr>
        <p:spPr>
          <a:xfrm>
            <a:off x="5885070" y="48157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1B446EF-AC44-4D34-A61E-9841704FB5A0}"/>
              </a:ext>
            </a:extLst>
          </p:cNvPr>
          <p:cNvSpPr txBox="1"/>
          <p:nvPr/>
        </p:nvSpPr>
        <p:spPr>
          <a:xfrm>
            <a:off x="3069029" y="5085205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73CB5E-201C-4D24-911B-7B8276C0F455}"/>
              </a:ext>
            </a:extLst>
          </p:cNvPr>
          <p:cNvSpPr txBox="1"/>
          <p:nvPr/>
        </p:nvSpPr>
        <p:spPr>
          <a:xfrm>
            <a:off x="988916" y="5094019"/>
            <a:ext cx="461665" cy="46743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dirty="0"/>
              <a:t>…….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C188175-F20C-4B5F-84DA-7EC769E2D8E1}"/>
              </a:ext>
            </a:extLst>
          </p:cNvPr>
          <p:cNvSpPr/>
          <p:nvPr/>
        </p:nvSpPr>
        <p:spPr>
          <a:xfrm>
            <a:off x="5889987" y="49681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CB24C7F-5C7D-4FEF-AE7E-0CCE1D6E74ED}"/>
              </a:ext>
            </a:extLst>
          </p:cNvPr>
          <p:cNvSpPr/>
          <p:nvPr/>
        </p:nvSpPr>
        <p:spPr>
          <a:xfrm>
            <a:off x="5885070" y="511071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580297A-3791-4FAA-A1FF-D362C40A5002}"/>
              </a:ext>
            </a:extLst>
          </p:cNvPr>
          <p:cNvSpPr/>
          <p:nvPr/>
        </p:nvSpPr>
        <p:spPr>
          <a:xfrm>
            <a:off x="8696634" y="4523242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C428A8B-AC54-43C1-8228-A0879F44E3B7}"/>
              </a:ext>
            </a:extLst>
          </p:cNvPr>
          <p:cNvSpPr/>
          <p:nvPr/>
        </p:nvSpPr>
        <p:spPr>
          <a:xfrm>
            <a:off x="8696634" y="4668269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261A5E6-3400-447A-BF86-E84559DE3BCB}"/>
              </a:ext>
            </a:extLst>
          </p:cNvPr>
          <p:cNvSpPr/>
          <p:nvPr/>
        </p:nvSpPr>
        <p:spPr>
          <a:xfrm>
            <a:off x="8696634" y="481575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A2CA88F-F4BA-438A-B011-C9CDFD85E477}"/>
              </a:ext>
            </a:extLst>
          </p:cNvPr>
          <p:cNvSpPr/>
          <p:nvPr/>
        </p:nvSpPr>
        <p:spPr>
          <a:xfrm>
            <a:off x="8701551" y="496815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4B91C75-65AD-4C4B-A562-633700372FAB}"/>
              </a:ext>
            </a:extLst>
          </p:cNvPr>
          <p:cNvSpPr/>
          <p:nvPr/>
        </p:nvSpPr>
        <p:spPr>
          <a:xfrm>
            <a:off x="8696634" y="5110721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53168DC-095C-42AD-885E-84ABC1E29B99}"/>
              </a:ext>
            </a:extLst>
          </p:cNvPr>
          <p:cNvSpPr/>
          <p:nvPr/>
        </p:nvSpPr>
        <p:spPr>
          <a:xfrm>
            <a:off x="7591439" y="4518328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85EDCE9-403E-4A98-938C-AF2881AB5DF4}"/>
              </a:ext>
            </a:extLst>
          </p:cNvPr>
          <p:cNvSpPr/>
          <p:nvPr/>
        </p:nvSpPr>
        <p:spPr>
          <a:xfrm>
            <a:off x="7591439" y="467318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FBF1787-7F0C-4A04-9B33-3E4D07A32624}"/>
              </a:ext>
            </a:extLst>
          </p:cNvPr>
          <p:cNvSpPr/>
          <p:nvPr/>
        </p:nvSpPr>
        <p:spPr>
          <a:xfrm>
            <a:off x="7591439" y="4820671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6548778-6F6E-4B23-AD5F-12285E2CA1A7}"/>
              </a:ext>
            </a:extLst>
          </p:cNvPr>
          <p:cNvSpPr/>
          <p:nvPr/>
        </p:nvSpPr>
        <p:spPr>
          <a:xfrm>
            <a:off x="7586524" y="49632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50D42BD-07F2-4769-87DE-C06A31EF4A70}"/>
              </a:ext>
            </a:extLst>
          </p:cNvPr>
          <p:cNvSpPr/>
          <p:nvPr/>
        </p:nvSpPr>
        <p:spPr>
          <a:xfrm>
            <a:off x="7591439" y="51156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C2787C0-B94C-4CC7-9AE4-84D68192D6A7}"/>
              </a:ext>
            </a:extLst>
          </p:cNvPr>
          <p:cNvSpPr txBox="1"/>
          <p:nvPr/>
        </p:nvSpPr>
        <p:spPr>
          <a:xfrm>
            <a:off x="1738050" y="5189058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</a:t>
            </a:r>
            <a:r>
              <a:rPr lang="en-US" i="1" dirty="0"/>
              <a:t>N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088FD3CD-C5C2-44AC-A75C-6E9829215A8A}"/>
              </a:ext>
            </a:extLst>
          </p:cNvPr>
          <p:cNvSpPr txBox="1"/>
          <p:nvPr/>
        </p:nvSpPr>
        <p:spPr>
          <a:xfrm>
            <a:off x="6360255" y="4062690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CC8CF03-7AA7-4D66-9819-C969194C8238}"/>
              </a:ext>
            </a:extLst>
          </p:cNvPr>
          <p:cNvSpPr txBox="1"/>
          <p:nvPr/>
        </p:nvSpPr>
        <p:spPr>
          <a:xfrm>
            <a:off x="7793433" y="4055641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2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6E9038B-2C54-4690-91E4-E01523469DCA}"/>
              </a:ext>
            </a:extLst>
          </p:cNvPr>
          <p:cNvSpPr txBox="1"/>
          <p:nvPr/>
        </p:nvSpPr>
        <p:spPr>
          <a:xfrm>
            <a:off x="9453222" y="4053493"/>
            <a:ext cx="790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Subj </a:t>
            </a:r>
            <a:r>
              <a:rPr lang="en-US" i="1" dirty="0"/>
              <a:t>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F5F061-4D2C-4E7F-8230-195FF3BB22E1}"/>
              </a:ext>
            </a:extLst>
          </p:cNvPr>
          <p:cNvSpPr txBox="1"/>
          <p:nvPr/>
        </p:nvSpPr>
        <p:spPr>
          <a:xfrm>
            <a:off x="8702680" y="4017463"/>
            <a:ext cx="523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…...</a:t>
            </a:r>
          </a:p>
        </p:txBody>
      </p:sp>
    </p:spTree>
    <p:extLst>
      <p:ext uri="{BB962C8B-B14F-4D97-AF65-F5344CB8AC3E}">
        <p14:creationId xmlns:p14="http://schemas.microsoft.com/office/powerpoint/2010/main" val="523570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FFBE74-7C55-43AA-B1E5-60CE80F25129}"/>
              </a:ext>
            </a:extLst>
          </p:cNvPr>
          <p:cNvSpPr txBox="1"/>
          <p:nvPr/>
        </p:nvSpPr>
        <p:spPr>
          <a:xfrm>
            <a:off x="4295584" y="4566327"/>
            <a:ext cx="962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SVD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58D1D3C-8B08-458B-AA12-4B8FA977901A}"/>
              </a:ext>
            </a:extLst>
          </p:cNvPr>
          <p:cNvSpPr/>
          <p:nvPr/>
        </p:nvSpPr>
        <p:spPr>
          <a:xfrm>
            <a:off x="5885070" y="452324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03BA528-43E9-4D49-AD20-B947DB6669A9}"/>
              </a:ext>
            </a:extLst>
          </p:cNvPr>
          <p:cNvSpPr/>
          <p:nvPr/>
        </p:nvSpPr>
        <p:spPr>
          <a:xfrm>
            <a:off x="5885070" y="466826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0BEBFA5-F1DC-40B7-AE55-D2F26FB70705}"/>
              </a:ext>
            </a:extLst>
          </p:cNvPr>
          <p:cNvSpPr/>
          <p:nvPr/>
        </p:nvSpPr>
        <p:spPr>
          <a:xfrm>
            <a:off x="5885070" y="48157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81A9C35-0B15-4C26-8994-5CF059379DCB}"/>
              </a:ext>
            </a:extLst>
          </p:cNvPr>
          <p:cNvSpPr/>
          <p:nvPr/>
        </p:nvSpPr>
        <p:spPr>
          <a:xfrm>
            <a:off x="5889987" y="496815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410AA2E-B40A-4BD0-A8D2-4AAE33DA6E92}"/>
              </a:ext>
            </a:extLst>
          </p:cNvPr>
          <p:cNvSpPr/>
          <p:nvPr/>
        </p:nvSpPr>
        <p:spPr>
          <a:xfrm>
            <a:off x="5885070" y="511071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499A875-E5E2-47E4-940C-09B735B3612A}"/>
              </a:ext>
            </a:extLst>
          </p:cNvPr>
          <p:cNvSpPr/>
          <p:nvPr/>
        </p:nvSpPr>
        <p:spPr>
          <a:xfrm>
            <a:off x="8696634" y="4523242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85EE6BC-5171-437A-BF27-BECB7B76AE1C}"/>
              </a:ext>
            </a:extLst>
          </p:cNvPr>
          <p:cNvSpPr/>
          <p:nvPr/>
        </p:nvSpPr>
        <p:spPr>
          <a:xfrm>
            <a:off x="8696634" y="4668269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9DCF6F7B-D215-4BAB-882A-B1789EE99C8B}"/>
              </a:ext>
            </a:extLst>
          </p:cNvPr>
          <p:cNvSpPr/>
          <p:nvPr/>
        </p:nvSpPr>
        <p:spPr>
          <a:xfrm>
            <a:off x="8696634" y="481575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869ED76-01DB-4C29-A58A-91553E34B07D}"/>
              </a:ext>
            </a:extLst>
          </p:cNvPr>
          <p:cNvSpPr/>
          <p:nvPr/>
        </p:nvSpPr>
        <p:spPr>
          <a:xfrm>
            <a:off x="8701551" y="496815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227E9F8-4A42-48E3-8DD4-864E7C3C416E}"/>
              </a:ext>
            </a:extLst>
          </p:cNvPr>
          <p:cNvSpPr/>
          <p:nvPr/>
        </p:nvSpPr>
        <p:spPr>
          <a:xfrm>
            <a:off x="8696634" y="5110721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1CF192D-3A15-4809-A607-4DCD2E8B87C8}"/>
              </a:ext>
            </a:extLst>
          </p:cNvPr>
          <p:cNvSpPr/>
          <p:nvPr/>
        </p:nvSpPr>
        <p:spPr>
          <a:xfrm>
            <a:off x="7591439" y="4518328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65A0A94-7F6D-4B73-8822-0106D345EDF0}"/>
              </a:ext>
            </a:extLst>
          </p:cNvPr>
          <p:cNvSpPr/>
          <p:nvPr/>
        </p:nvSpPr>
        <p:spPr>
          <a:xfrm>
            <a:off x="7591439" y="467318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3C1767C-40C5-4AD4-A315-9BB10BCAF1F4}"/>
              </a:ext>
            </a:extLst>
          </p:cNvPr>
          <p:cNvSpPr/>
          <p:nvPr/>
        </p:nvSpPr>
        <p:spPr>
          <a:xfrm>
            <a:off x="7591439" y="4820671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DE18778-D297-4C52-891A-E621ED78AE08}"/>
              </a:ext>
            </a:extLst>
          </p:cNvPr>
          <p:cNvSpPr/>
          <p:nvPr/>
        </p:nvSpPr>
        <p:spPr>
          <a:xfrm>
            <a:off x="7586524" y="496323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819D40A3-3AEA-4C7F-B780-C4E00586291F}"/>
              </a:ext>
            </a:extLst>
          </p:cNvPr>
          <p:cNvSpPr/>
          <p:nvPr/>
        </p:nvSpPr>
        <p:spPr>
          <a:xfrm>
            <a:off x="7591439" y="510580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8" name="Double Bracket 7">
            <a:extLst>
              <a:ext uri="{FF2B5EF4-FFF2-40B4-BE49-F238E27FC236}">
                <a16:creationId xmlns:a16="http://schemas.microsoft.com/office/drawing/2014/main" id="{E0EF3D19-1947-4B1E-9B2D-02A455F90523}"/>
              </a:ext>
            </a:extLst>
          </p:cNvPr>
          <p:cNvSpPr/>
          <p:nvPr/>
        </p:nvSpPr>
        <p:spPr>
          <a:xfrm>
            <a:off x="5509455" y="4100052"/>
            <a:ext cx="5844345" cy="1553496"/>
          </a:xfrm>
          <a:prstGeom prst="bracketPair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764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A6EE-59BA-488A-913F-50C84CA61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06E1C-5813-4547-AFF4-C9C3FA4A9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we to before the SVD?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742BEB-B971-4EAF-944B-007CEB713552}"/>
              </a:ext>
            </a:extLst>
          </p:cNvPr>
          <p:cNvSpPr txBox="1"/>
          <p:nvPr/>
        </p:nvSpPr>
        <p:spPr>
          <a:xfrm>
            <a:off x="2683050" y="3248048"/>
            <a:ext cx="9621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/>
              <a:t>SVD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6C1DAB-C280-4FA4-B66A-7671345253C8}"/>
              </a:ext>
            </a:extLst>
          </p:cNvPr>
          <p:cNvSpPr/>
          <p:nvPr/>
        </p:nvSpPr>
        <p:spPr>
          <a:xfrm>
            <a:off x="5167321" y="3176220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08B03C8-2B7B-4856-B9C5-BE70F98A4D76}"/>
              </a:ext>
            </a:extLst>
          </p:cNvPr>
          <p:cNvSpPr/>
          <p:nvPr/>
        </p:nvSpPr>
        <p:spPr>
          <a:xfrm>
            <a:off x="5167321" y="3321247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90E504-BE3E-47F6-8FB2-6B4D3B5DCDEB}"/>
              </a:ext>
            </a:extLst>
          </p:cNvPr>
          <p:cNvSpPr/>
          <p:nvPr/>
        </p:nvSpPr>
        <p:spPr>
          <a:xfrm>
            <a:off x="5167321" y="346873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6EDE84-0EE6-432D-B52E-BA847C1BBBBF}"/>
              </a:ext>
            </a:extLst>
          </p:cNvPr>
          <p:cNvSpPr/>
          <p:nvPr/>
        </p:nvSpPr>
        <p:spPr>
          <a:xfrm>
            <a:off x="5172238" y="3621131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728426-EB81-4B5E-90FD-F10A89D43E63}"/>
              </a:ext>
            </a:extLst>
          </p:cNvPr>
          <p:cNvSpPr/>
          <p:nvPr/>
        </p:nvSpPr>
        <p:spPr>
          <a:xfrm>
            <a:off x="5167321" y="376369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2501BA1-ED0E-4BFB-A052-003B2C5724E8}"/>
              </a:ext>
            </a:extLst>
          </p:cNvPr>
          <p:cNvSpPr/>
          <p:nvPr/>
        </p:nvSpPr>
        <p:spPr>
          <a:xfrm>
            <a:off x="7978885" y="3176222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015610-463B-4A11-93A0-0EA790C655FB}"/>
              </a:ext>
            </a:extLst>
          </p:cNvPr>
          <p:cNvSpPr/>
          <p:nvPr/>
        </p:nvSpPr>
        <p:spPr>
          <a:xfrm>
            <a:off x="7978885" y="3321249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33716D2-5ED6-4DCD-8229-ED805FA96216}"/>
              </a:ext>
            </a:extLst>
          </p:cNvPr>
          <p:cNvSpPr/>
          <p:nvPr/>
        </p:nvSpPr>
        <p:spPr>
          <a:xfrm>
            <a:off x="7978885" y="346873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27091AF-F60A-4FC3-9D67-ACEF475BF879}"/>
              </a:ext>
            </a:extLst>
          </p:cNvPr>
          <p:cNvSpPr/>
          <p:nvPr/>
        </p:nvSpPr>
        <p:spPr>
          <a:xfrm>
            <a:off x="7983802" y="3621133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4B5DA5C-E3A0-4745-A441-D29171C0B1A5}"/>
              </a:ext>
            </a:extLst>
          </p:cNvPr>
          <p:cNvSpPr/>
          <p:nvPr/>
        </p:nvSpPr>
        <p:spPr>
          <a:xfrm>
            <a:off x="7978885" y="3763701"/>
            <a:ext cx="2271719" cy="14748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48F07A-81AB-46B1-AC23-38EF6EE6E81E}"/>
              </a:ext>
            </a:extLst>
          </p:cNvPr>
          <p:cNvSpPr/>
          <p:nvPr/>
        </p:nvSpPr>
        <p:spPr>
          <a:xfrm>
            <a:off x="6873690" y="3171308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FB6739-0EFD-4438-AAC6-45A4BC6B70F0}"/>
              </a:ext>
            </a:extLst>
          </p:cNvPr>
          <p:cNvSpPr/>
          <p:nvPr/>
        </p:nvSpPr>
        <p:spPr>
          <a:xfrm>
            <a:off x="6873690" y="3326167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CAC2F12-D134-45F9-877A-DE308251BC7C}"/>
              </a:ext>
            </a:extLst>
          </p:cNvPr>
          <p:cNvSpPr/>
          <p:nvPr/>
        </p:nvSpPr>
        <p:spPr>
          <a:xfrm>
            <a:off x="6873690" y="3473651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BEFDA36-8C9C-4DDE-B8E6-D5CFCEA7927F}"/>
              </a:ext>
            </a:extLst>
          </p:cNvPr>
          <p:cNvSpPr/>
          <p:nvPr/>
        </p:nvSpPr>
        <p:spPr>
          <a:xfrm>
            <a:off x="6868775" y="361621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9F131F-27D9-4A74-B85D-19B133F232DE}"/>
              </a:ext>
            </a:extLst>
          </p:cNvPr>
          <p:cNvSpPr/>
          <p:nvPr/>
        </p:nvSpPr>
        <p:spPr>
          <a:xfrm>
            <a:off x="6873690" y="3768619"/>
            <a:ext cx="1110112" cy="14748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                 </a:t>
            </a:r>
          </a:p>
        </p:txBody>
      </p:sp>
      <p:sp>
        <p:nvSpPr>
          <p:cNvPr id="20" name="Double Bracket 19">
            <a:extLst>
              <a:ext uri="{FF2B5EF4-FFF2-40B4-BE49-F238E27FC236}">
                <a16:creationId xmlns:a16="http://schemas.microsoft.com/office/drawing/2014/main" id="{329DCF61-733E-435A-B812-19FBFD34B99B}"/>
              </a:ext>
            </a:extLst>
          </p:cNvPr>
          <p:cNvSpPr/>
          <p:nvPr/>
        </p:nvSpPr>
        <p:spPr>
          <a:xfrm>
            <a:off x="3726426" y="2753031"/>
            <a:ext cx="6909625" cy="1612491"/>
          </a:xfrm>
          <a:prstGeom prst="bracketPair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ADD1290-ADD3-4063-B845-2DF2FC28ECA2}"/>
              </a:ext>
            </a:extLst>
          </p:cNvPr>
          <p:cNvSpPr txBox="1"/>
          <p:nvPr/>
        </p:nvSpPr>
        <p:spPr>
          <a:xfrm>
            <a:off x="3963069" y="3153497"/>
            <a:ext cx="4700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?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D525B4EC-4B8A-479F-B3F3-044472FFD01E}"/>
              </a:ext>
            </a:extLst>
          </p:cNvPr>
          <p:cNvSpPr/>
          <p:nvPr/>
        </p:nvSpPr>
        <p:spPr>
          <a:xfrm>
            <a:off x="4561430" y="3476569"/>
            <a:ext cx="376864" cy="21339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0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possible preprocessing 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Double-centering correlation matrices</a:t>
            </a:r>
          </a:p>
          <a:p>
            <a:r>
              <a:rPr lang="en-US" dirty="0"/>
              <a:t>Centering each vector before stacking them</a:t>
            </a:r>
          </a:p>
          <a:p>
            <a:r>
              <a:rPr lang="en-US" dirty="0"/>
              <a:t>Normalizing each vector before stacking them</a:t>
            </a:r>
          </a:p>
          <a:p>
            <a:r>
              <a:rPr lang="en-US" dirty="0"/>
              <a:t>Center the columns</a:t>
            </a:r>
          </a:p>
          <a:p>
            <a:r>
              <a:rPr lang="en-US" dirty="0"/>
              <a:t>Normalizing the columns (SS =1)</a:t>
            </a:r>
          </a:p>
          <a:p>
            <a:r>
              <a:rPr lang="en-US" dirty="0"/>
              <a:t>MFA-normalize by subjects</a:t>
            </a:r>
          </a:p>
          <a:p>
            <a:r>
              <a:rPr lang="en-US" dirty="0"/>
              <a:t>MFA-normalize by edges of networks</a:t>
            </a:r>
          </a:p>
          <a:p>
            <a:r>
              <a:rPr lang="en-US" dirty="0"/>
              <a:t>Hierarchical MFA-normalize by edges then by subjects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B15AE2-5426-4E37-9723-3676AA915238}"/>
              </a:ext>
            </a:extLst>
          </p:cNvPr>
          <p:cNvSpPr/>
          <p:nvPr/>
        </p:nvSpPr>
        <p:spPr>
          <a:xfrm>
            <a:off x="6834964" y="1673169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44AC69-1A20-4824-B135-A963729BCD0C}"/>
              </a:ext>
            </a:extLst>
          </p:cNvPr>
          <p:cNvCxnSpPr>
            <a:cxnSpLocks/>
          </p:cNvCxnSpPr>
          <p:nvPr/>
        </p:nvCxnSpPr>
        <p:spPr>
          <a:xfrm>
            <a:off x="6834963" y="1673168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B46768B1-08D6-4A5A-829D-8BA3A0990422}"/>
              </a:ext>
            </a:extLst>
          </p:cNvPr>
          <p:cNvSpPr/>
          <p:nvPr/>
        </p:nvSpPr>
        <p:spPr>
          <a:xfrm rot="2700000">
            <a:off x="6938724" y="1655209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A8960C-F9DF-4E0C-854B-EC16DC3B6D44}"/>
              </a:ext>
            </a:extLst>
          </p:cNvPr>
          <p:cNvSpPr/>
          <p:nvPr/>
        </p:nvSpPr>
        <p:spPr>
          <a:xfrm>
            <a:off x="8133220" y="273256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5869AD8-7480-40DD-880C-CAD31074B62F}"/>
              </a:ext>
            </a:extLst>
          </p:cNvPr>
          <p:cNvGrpSpPr/>
          <p:nvPr/>
        </p:nvGrpSpPr>
        <p:grpSpPr>
          <a:xfrm>
            <a:off x="6348495" y="3494729"/>
            <a:ext cx="1283080" cy="677691"/>
            <a:chOff x="6834963" y="3391777"/>
            <a:chExt cx="1700981" cy="89841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203294A-144E-41CA-B8B0-CAC7A87BC290}"/>
                </a:ext>
              </a:extLst>
            </p:cNvPr>
            <p:cNvSpPr/>
            <p:nvPr/>
          </p:nvSpPr>
          <p:spPr>
            <a:xfrm>
              <a:off x="6834963" y="3391777"/>
              <a:ext cx="1700981" cy="8984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…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772627A-2C08-4655-9396-6E894E4D8F38}"/>
                </a:ext>
              </a:extLst>
            </p:cNvPr>
            <p:cNvCxnSpPr/>
            <p:nvPr/>
          </p:nvCxnSpPr>
          <p:spPr>
            <a:xfrm>
              <a:off x="6915965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A34177F-45D6-421F-8169-61C32E8FD27F}"/>
                </a:ext>
              </a:extLst>
            </p:cNvPr>
            <p:cNvCxnSpPr/>
            <p:nvPr/>
          </p:nvCxnSpPr>
          <p:spPr>
            <a:xfrm>
              <a:off x="7015201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D58DEF3-52D3-4B3D-A089-F3CB36B4B564}"/>
                </a:ext>
              </a:extLst>
            </p:cNvPr>
            <p:cNvCxnSpPr/>
            <p:nvPr/>
          </p:nvCxnSpPr>
          <p:spPr>
            <a:xfrm>
              <a:off x="7130674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65E12A1-E7EC-4F48-90F2-B208AAA19843}"/>
                </a:ext>
              </a:extLst>
            </p:cNvPr>
            <p:cNvCxnSpPr/>
            <p:nvPr/>
          </p:nvCxnSpPr>
          <p:spPr>
            <a:xfrm>
              <a:off x="7251176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75D550-4C56-44DC-9586-B31FF5BE05DA}"/>
                </a:ext>
              </a:extLst>
            </p:cNvPr>
            <p:cNvCxnSpPr/>
            <p:nvPr/>
          </p:nvCxnSpPr>
          <p:spPr>
            <a:xfrm>
              <a:off x="7376708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287E99E-FD64-4DAA-BC55-8D4E812884B7}"/>
                </a:ext>
              </a:extLst>
            </p:cNvPr>
            <p:cNvCxnSpPr/>
            <p:nvPr/>
          </p:nvCxnSpPr>
          <p:spPr>
            <a:xfrm>
              <a:off x="7497210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564A71D6-8528-4AF5-AB4D-EC8C152D1955}"/>
              </a:ext>
            </a:extLst>
          </p:cNvPr>
          <p:cNvSpPr/>
          <p:nvPr/>
        </p:nvSpPr>
        <p:spPr>
          <a:xfrm>
            <a:off x="12406821" y="4023695"/>
            <a:ext cx="1700981" cy="89841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3C6D61-EA61-43C2-8AC7-B96B56108AC2}"/>
              </a:ext>
            </a:extLst>
          </p:cNvPr>
          <p:cNvSpPr/>
          <p:nvPr/>
        </p:nvSpPr>
        <p:spPr>
          <a:xfrm>
            <a:off x="15159854" y="4023692"/>
            <a:ext cx="1992252" cy="8984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919B664-AFFF-41D5-99E3-351B1AB68F88}"/>
              </a:ext>
            </a:extLst>
          </p:cNvPr>
          <p:cNvSpPr/>
          <p:nvPr/>
        </p:nvSpPr>
        <p:spPr>
          <a:xfrm>
            <a:off x="14107802" y="4023694"/>
            <a:ext cx="1052052" cy="8984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AA365FD-9BD1-4896-B3CC-3B5540A02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160" y="4714573"/>
            <a:ext cx="2664114" cy="527413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DF5526E-F337-4F85-A86B-F6CD69108359}"/>
              </a:ext>
            </a:extLst>
          </p:cNvPr>
          <p:cNvCxnSpPr>
            <a:cxnSpLocks/>
          </p:cNvCxnSpPr>
          <p:nvPr/>
        </p:nvCxnSpPr>
        <p:spPr>
          <a:xfrm>
            <a:off x="7874471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71CDD9F-22AC-4397-9423-538CF4631C32}"/>
              </a:ext>
            </a:extLst>
          </p:cNvPr>
          <p:cNvCxnSpPr>
            <a:cxnSpLocks/>
          </p:cNvCxnSpPr>
          <p:nvPr/>
        </p:nvCxnSpPr>
        <p:spPr>
          <a:xfrm>
            <a:off x="8739252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326A368-A872-4D73-A994-206373599DD4}"/>
              </a:ext>
            </a:extLst>
          </p:cNvPr>
          <p:cNvCxnSpPr>
            <a:cxnSpLocks/>
          </p:cNvCxnSpPr>
          <p:nvPr/>
        </p:nvCxnSpPr>
        <p:spPr>
          <a:xfrm>
            <a:off x="9441001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54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possible preprocessing procedures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Double-centering correlation matrices</a:t>
            </a:r>
          </a:p>
          <a:p>
            <a:r>
              <a:rPr lang="en-US" dirty="0"/>
              <a:t>Centering each vector before stacking them</a:t>
            </a:r>
          </a:p>
          <a:p>
            <a:r>
              <a:rPr lang="en-US" dirty="0"/>
              <a:t>Normalizing each vector before stacking them</a:t>
            </a:r>
          </a:p>
          <a:p>
            <a:r>
              <a:rPr lang="en-US" dirty="0">
                <a:solidFill>
                  <a:srgbClr val="C00000"/>
                </a:solidFill>
              </a:rPr>
              <a:t>Center the columns</a:t>
            </a:r>
          </a:p>
          <a:p>
            <a:r>
              <a:rPr lang="en-US" dirty="0"/>
              <a:t>Normalizing the columns (SS =1)</a:t>
            </a:r>
          </a:p>
          <a:p>
            <a:r>
              <a:rPr lang="en-US" dirty="0">
                <a:solidFill>
                  <a:srgbClr val="C00000"/>
                </a:solidFill>
              </a:rPr>
              <a:t>MFA-normalize by subjects</a:t>
            </a:r>
          </a:p>
          <a:p>
            <a:r>
              <a:rPr lang="en-US" dirty="0"/>
              <a:t>MFA-normalize by edges of networks</a:t>
            </a:r>
          </a:p>
          <a:p>
            <a:r>
              <a:rPr lang="en-US" dirty="0">
                <a:solidFill>
                  <a:srgbClr val="C00000"/>
                </a:solidFill>
              </a:rPr>
              <a:t>Hierarchical MFA-normalize by edges then by subjects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B15AE2-5426-4E37-9723-3676AA915238}"/>
              </a:ext>
            </a:extLst>
          </p:cNvPr>
          <p:cNvSpPr/>
          <p:nvPr/>
        </p:nvSpPr>
        <p:spPr>
          <a:xfrm>
            <a:off x="6834964" y="1673169"/>
            <a:ext cx="585216" cy="585216"/>
          </a:xfrm>
          <a:prstGeom prst="rect">
            <a:avLst/>
          </a:prstGeom>
          <a:noFill/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44AC69-1A20-4824-B135-A963729BCD0C}"/>
              </a:ext>
            </a:extLst>
          </p:cNvPr>
          <p:cNvCxnSpPr>
            <a:cxnSpLocks/>
          </p:cNvCxnSpPr>
          <p:nvPr/>
        </p:nvCxnSpPr>
        <p:spPr>
          <a:xfrm>
            <a:off x="6834963" y="1673168"/>
            <a:ext cx="585216" cy="585216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B46768B1-08D6-4A5A-829D-8BA3A0990422}"/>
              </a:ext>
            </a:extLst>
          </p:cNvPr>
          <p:cNvSpPr/>
          <p:nvPr/>
        </p:nvSpPr>
        <p:spPr>
          <a:xfrm rot="2700000">
            <a:off x="6938724" y="1655209"/>
            <a:ext cx="667436" cy="340831"/>
          </a:xfrm>
          <a:prstGeom prst="triangl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A8960C-F9DF-4E0C-854B-EC16DC3B6D44}"/>
              </a:ext>
            </a:extLst>
          </p:cNvPr>
          <p:cNvSpPr/>
          <p:nvPr/>
        </p:nvSpPr>
        <p:spPr>
          <a:xfrm>
            <a:off x="8133220" y="2732569"/>
            <a:ext cx="1700981" cy="14748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5869AD8-7480-40DD-880C-CAD31074B62F}"/>
              </a:ext>
            </a:extLst>
          </p:cNvPr>
          <p:cNvGrpSpPr/>
          <p:nvPr/>
        </p:nvGrpSpPr>
        <p:grpSpPr>
          <a:xfrm>
            <a:off x="6348495" y="3494729"/>
            <a:ext cx="1283080" cy="677691"/>
            <a:chOff x="6834963" y="3391777"/>
            <a:chExt cx="1700981" cy="89841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203294A-144E-41CA-B8B0-CAC7A87BC290}"/>
                </a:ext>
              </a:extLst>
            </p:cNvPr>
            <p:cNvSpPr/>
            <p:nvPr/>
          </p:nvSpPr>
          <p:spPr>
            <a:xfrm>
              <a:off x="6834963" y="3391777"/>
              <a:ext cx="1700981" cy="898416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5715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…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1772627A-2C08-4655-9396-6E894E4D8F38}"/>
                </a:ext>
              </a:extLst>
            </p:cNvPr>
            <p:cNvCxnSpPr/>
            <p:nvPr/>
          </p:nvCxnSpPr>
          <p:spPr>
            <a:xfrm>
              <a:off x="6915965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A34177F-45D6-421F-8169-61C32E8FD27F}"/>
                </a:ext>
              </a:extLst>
            </p:cNvPr>
            <p:cNvCxnSpPr/>
            <p:nvPr/>
          </p:nvCxnSpPr>
          <p:spPr>
            <a:xfrm>
              <a:off x="7015201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D58DEF3-52D3-4B3D-A089-F3CB36B4B564}"/>
                </a:ext>
              </a:extLst>
            </p:cNvPr>
            <p:cNvCxnSpPr/>
            <p:nvPr/>
          </p:nvCxnSpPr>
          <p:spPr>
            <a:xfrm>
              <a:off x="7130674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565E12A1-E7EC-4F48-90F2-B208AAA19843}"/>
                </a:ext>
              </a:extLst>
            </p:cNvPr>
            <p:cNvCxnSpPr/>
            <p:nvPr/>
          </p:nvCxnSpPr>
          <p:spPr>
            <a:xfrm>
              <a:off x="7251176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4D75D550-4C56-44DC-9586-B31FF5BE05DA}"/>
                </a:ext>
              </a:extLst>
            </p:cNvPr>
            <p:cNvCxnSpPr/>
            <p:nvPr/>
          </p:nvCxnSpPr>
          <p:spPr>
            <a:xfrm>
              <a:off x="7376708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287E99E-FD64-4DAA-BC55-8D4E812884B7}"/>
                </a:ext>
              </a:extLst>
            </p:cNvPr>
            <p:cNvCxnSpPr/>
            <p:nvPr/>
          </p:nvCxnSpPr>
          <p:spPr>
            <a:xfrm>
              <a:off x="7497210" y="3450239"/>
              <a:ext cx="0" cy="78149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564A71D6-8528-4AF5-AB4D-EC8C152D1955}"/>
              </a:ext>
            </a:extLst>
          </p:cNvPr>
          <p:cNvSpPr/>
          <p:nvPr/>
        </p:nvSpPr>
        <p:spPr>
          <a:xfrm>
            <a:off x="12406821" y="4023695"/>
            <a:ext cx="1700981" cy="89841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3C6D61-EA61-43C2-8AC7-B96B56108AC2}"/>
              </a:ext>
            </a:extLst>
          </p:cNvPr>
          <p:cNvSpPr/>
          <p:nvPr/>
        </p:nvSpPr>
        <p:spPr>
          <a:xfrm>
            <a:off x="15159854" y="4023692"/>
            <a:ext cx="1992252" cy="8984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919B664-AFFF-41D5-99E3-351B1AB68F88}"/>
              </a:ext>
            </a:extLst>
          </p:cNvPr>
          <p:cNvSpPr/>
          <p:nvPr/>
        </p:nvSpPr>
        <p:spPr>
          <a:xfrm>
            <a:off x="14107802" y="4023694"/>
            <a:ext cx="1052052" cy="89841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EAA365FD-9BD1-4896-B3CC-3B5540A02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0160" y="4714573"/>
            <a:ext cx="2664114" cy="527413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DF5526E-F337-4F85-A86B-F6CD69108359}"/>
              </a:ext>
            </a:extLst>
          </p:cNvPr>
          <p:cNvCxnSpPr>
            <a:cxnSpLocks/>
          </p:cNvCxnSpPr>
          <p:nvPr/>
        </p:nvCxnSpPr>
        <p:spPr>
          <a:xfrm>
            <a:off x="7874471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71CDD9F-22AC-4397-9423-538CF4631C32}"/>
              </a:ext>
            </a:extLst>
          </p:cNvPr>
          <p:cNvCxnSpPr>
            <a:cxnSpLocks/>
          </p:cNvCxnSpPr>
          <p:nvPr/>
        </p:nvCxnSpPr>
        <p:spPr>
          <a:xfrm>
            <a:off x="8739252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326A368-A872-4D73-A994-206373599DD4}"/>
              </a:ext>
            </a:extLst>
          </p:cNvPr>
          <p:cNvCxnSpPr>
            <a:cxnSpLocks/>
          </p:cNvCxnSpPr>
          <p:nvPr/>
        </p:nvCxnSpPr>
        <p:spPr>
          <a:xfrm>
            <a:off x="9441001" y="4753129"/>
            <a:ext cx="0" cy="488857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5889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procedure we picked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Center the columns</a:t>
            </a:r>
          </a:p>
          <a:p>
            <a:r>
              <a:rPr lang="en-US" dirty="0">
                <a:solidFill>
                  <a:schemeClr val="accent2"/>
                </a:solidFill>
              </a:rPr>
              <a:t>MFA-normalize by subjects</a:t>
            </a:r>
          </a:p>
          <a:p>
            <a:r>
              <a:rPr lang="en-US" dirty="0">
                <a:solidFill>
                  <a:schemeClr val="accent2"/>
                </a:solidFill>
              </a:rPr>
              <a:t>HMFA-normalize by edge then by subject</a:t>
            </a:r>
          </a:p>
        </p:txBody>
      </p:sp>
    </p:spTree>
    <p:extLst>
      <p:ext uri="{BB962C8B-B14F-4D97-AF65-F5344CB8AC3E}">
        <p14:creationId xmlns:p14="http://schemas.microsoft.com/office/powerpoint/2010/main" val="18006000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35E5-C182-4699-9D54-EB1D1F79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Factor scores (rows)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9125"/>
            <a:ext cx="5157787" cy="823912"/>
          </a:xfrm>
        </p:spPr>
        <p:txBody>
          <a:bodyPr/>
          <a:lstStyle/>
          <a:p>
            <a:r>
              <a:rPr lang="en-US" dirty="0"/>
              <a:t>MFA-normalize by subject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27906"/>
            <a:ext cx="5502349" cy="823912"/>
          </a:xfrm>
        </p:spPr>
        <p:txBody>
          <a:bodyPr/>
          <a:lstStyle/>
          <a:p>
            <a:r>
              <a:rPr lang="en-US" dirty="0"/>
              <a:t>HMFA-normalize by edge then by subject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931F8F64-F3BE-4DE5-ABD0-3EEF621500A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423" y="1943231"/>
            <a:ext cx="6468163" cy="4620117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A5450D5-DE6A-430B-AA19-F7F764F957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793" y="1851817"/>
            <a:ext cx="6724999" cy="4804163"/>
          </a:xfrm>
        </p:spPr>
      </p:pic>
    </p:spTree>
    <p:extLst>
      <p:ext uri="{BB962C8B-B14F-4D97-AF65-F5344CB8AC3E}">
        <p14:creationId xmlns:p14="http://schemas.microsoft.com/office/powerpoint/2010/main" val="14696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35E5-C182-4699-9D54-EB1D1F79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Factor scores (columns)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9125"/>
            <a:ext cx="5157787" cy="823912"/>
          </a:xfrm>
        </p:spPr>
        <p:txBody>
          <a:bodyPr/>
          <a:lstStyle/>
          <a:p>
            <a:r>
              <a:rPr lang="en-US" dirty="0"/>
              <a:t>MFA-normalize by subject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27906"/>
            <a:ext cx="5502349" cy="823912"/>
          </a:xfrm>
        </p:spPr>
        <p:txBody>
          <a:bodyPr/>
          <a:lstStyle/>
          <a:p>
            <a:r>
              <a:rPr lang="en-US" dirty="0"/>
              <a:t>HMFA-normalize by edge then by subject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368A3F2-418A-4182-9DC7-EF21CBC9B5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980" r="49930" b="4681"/>
          <a:stretch/>
        </p:blipFill>
        <p:spPr>
          <a:xfrm>
            <a:off x="311113" y="2259012"/>
            <a:ext cx="5157787" cy="4052358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08E4038-1F41-44D5-B325-510AB0E7E86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79" r="53821"/>
          <a:stretch/>
        </p:blipFill>
        <p:spPr>
          <a:xfrm>
            <a:off x="6485565" y="1990042"/>
            <a:ext cx="4540398" cy="4790286"/>
          </a:xfrm>
        </p:spPr>
      </p:pic>
    </p:spTree>
    <p:extLst>
      <p:ext uri="{BB962C8B-B14F-4D97-AF65-F5344CB8AC3E}">
        <p14:creationId xmlns:p14="http://schemas.microsoft.com/office/powerpoint/2010/main" val="535901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AD106-5E78-45DA-8B7D-9E603B1C7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we start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2AC94-D0A9-4293-BAD5-6DD609840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TMS project</a:t>
            </a:r>
          </a:p>
        </p:txBody>
      </p:sp>
    </p:spTree>
    <p:extLst>
      <p:ext uri="{BB962C8B-B14F-4D97-AF65-F5344CB8AC3E}">
        <p14:creationId xmlns:p14="http://schemas.microsoft.com/office/powerpoint/2010/main" val="999133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procedure we picked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Center the columns</a:t>
            </a:r>
          </a:p>
          <a:p>
            <a:r>
              <a:rPr lang="en-US" dirty="0">
                <a:solidFill>
                  <a:schemeClr val="accent2"/>
                </a:solidFill>
              </a:rPr>
              <a:t>MFA-normalize by subjects</a:t>
            </a:r>
          </a:p>
          <a:p>
            <a:r>
              <a:rPr lang="en-US" dirty="0">
                <a:solidFill>
                  <a:schemeClr val="accent2"/>
                </a:solidFill>
              </a:rPr>
              <a:t>HMFA-normalize by edge then by subject</a:t>
            </a:r>
          </a:p>
        </p:txBody>
      </p:sp>
    </p:spTree>
    <p:extLst>
      <p:ext uri="{BB962C8B-B14F-4D97-AF65-F5344CB8AC3E}">
        <p14:creationId xmlns:p14="http://schemas.microsoft.com/office/powerpoint/2010/main" val="2426149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9AD3-4C48-4204-8E54-A6C6D370F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procedure we picked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17A0B-98F1-4FDF-84D3-BD66E2C6C1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9136"/>
          </a:xfrm>
        </p:spPr>
        <p:txBody>
          <a:bodyPr/>
          <a:lstStyle/>
          <a:p>
            <a:r>
              <a:rPr lang="en-US" dirty="0"/>
              <a:t>Center the columns</a:t>
            </a:r>
          </a:p>
          <a:p>
            <a:r>
              <a:rPr lang="en-US" dirty="0">
                <a:solidFill>
                  <a:schemeClr val="accent2"/>
                </a:solidFill>
              </a:rPr>
              <a:t>MFA-normalize by subjects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HMFA-normalize by edge then by subject</a:t>
            </a:r>
          </a:p>
          <a:p>
            <a:endParaRPr lang="en-US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accent2"/>
                </a:solidFill>
              </a:rPr>
              <a:t>HMFA-normalize by edge type (within-between) then by subject</a:t>
            </a:r>
          </a:p>
        </p:txBody>
      </p:sp>
    </p:spTree>
    <p:extLst>
      <p:ext uri="{BB962C8B-B14F-4D97-AF65-F5344CB8AC3E}">
        <p14:creationId xmlns:p14="http://schemas.microsoft.com/office/powerpoint/2010/main" val="2928946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35E5-C182-4699-9D54-EB1D1F79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Factor scores (rows)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9125"/>
            <a:ext cx="5157787" cy="823912"/>
          </a:xfrm>
        </p:spPr>
        <p:txBody>
          <a:bodyPr/>
          <a:lstStyle/>
          <a:p>
            <a:r>
              <a:rPr lang="en-US" dirty="0"/>
              <a:t>MFA-normalize by subject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98105" y="1119319"/>
            <a:ext cx="4152014" cy="823912"/>
          </a:xfrm>
        </p:spPr>
        <p:txBody>
          <a:bodyPr/>
          <a:lstStyle/>
          <a:p>
            <a:r>
              <a:rPr lang="en-US" dirty="0"/>
              <a:t>HMFA-normalize by edge type then by subject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A5450D5-DE6A-430B-AA19-F7F764F9570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9793" y="1851817"/>
            <a:ext cx="6724999" cy="4804163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1E953C3-A1A5-465A-A3ED-D2C6DE7E3B8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627" y="1851817"/>
            <a:ext cx="6716373" cy="4797409"/>
          </a:xfrm>
        </p:spPr>
      </p:pic>
    </p:spTree>
    <p:extLst>
      <p:ext uri="{BB962C8B-B14F-4D97-AF65-F5344CB8AC3E}">
        <p14:creationId xmlns:p14="http://schemas.microsoft.com/office/powerpoint/2010/main" val="416381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35E5-C182-4699-9D54-EB1D1F792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Factor scores (columns)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29125"/>
            <a:ext cx="5157787" cy="823912"/>
          </a:xfrm>
        </p:spPr>
        <p:txBody>
          <a:bodyPr/>
          <a:lstStyle/>
          <a:p>
            <a:r>
              <a:rPr lang="en-US" dirty="0"/>
              <a:t>MFA-normalize by subject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368A3F2-418A-4182-9DC7-EF21CBC9B57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980" r="49930" b="4681"/>
          <a:stretch/>
        </p:blipFill>
        <p:spPr>
          <a:xfrm>
            <a:off x="311113" y="2259012"/>
            <a:ext cx="5157787" cy="4052358"/>
          </a:xfrm>
        </p:spPr>
      </p:pic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3EA946E9-FC69-4CD3-9EF4-1912B320373E}"/>
              </a:ext>
            </a:extLst>
          </p:cNvPr>
          <p:cNvSpPr txBox="1">
            <a:spLocks/>
          </p:cNvSpPr>
          <p:nvPr/>
        </p:nvSpPr>
        <p:spPr>
          <a:xfrm>
            <a:off x="6998105" y="1119319"/>
            <a:ext cx="4152014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edge type then by subject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92595EF-F32B-41A9-B515-1D7E4EF417C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479" r="49781"/>
          <a:stretch/>
        </p:blipFill>
        <p:spPr>
          <a:xfrm>
            <a:off x="6723102" y="2136626"/>
            <a:ext cx="4632286" cy="4475630"/>
          </a:xfr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D3792064-9C61-4D12-AE3D-D901FA7B8B9B}"/>
              </a:ext>
            </a:extLst>
          </p:cNvPr>
          <p:cNvSpPr/>
          <p:nvPr/>
        </p:nvSpPr>
        <p:spPr>
          <a:xfrm>
            <a:off x="9342584" y="4285191"/>
            <a:ext cx="2427657" cy="1786270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574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D25DD1C-0247-4F10-B85E-8EDACB2BB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similar procedure we tried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1F49B0-17A8-479F-83E2-B395BBB6A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MFA-normalize by subj x edge types</a:t>
            </a:r>
          </a:p>
          <a:p>
            <a:r>
              <a:rPr lang="en-US" dirty="0"/>
              <a:t>Normalize each blocks of subj x edge type to SS = 1</a:t>
            </a:r>
          </a:p>
          <a:p>
            <a:endParaRPr lang="en-US" dirty="0"/>
          </a:p>
          <a:p>
            <a:r>
              <a:rPr lang="en-US" dirty="0"/>
              <a:t>HMFA by subject then by edges</a:t>
            </a:r>
          </a:p>
          <a:p>
            <a:r>
              <a:rPr lang="en-US" dirty="0"/>
              <a:t>HMFA by subject then by edge types</a:t>
            </a:r>
          </a:p>
          <a:p>
            <a:endParaRPr lang="en-US" dirty="0"/>
          </a:p>
          <a:p>
            <a:r>
              <a:rPr lang="en-US" dirty="0"/>
              <a:t>MFA with within-network edges as ACTIVE columns and between-network edges as SUPP columns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198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3099" y="-321210"/>
            <a:ext cx="5157787" cy="823912"/>
          </a:xfrm>
        </p:spPr>
        <p:txBody>
          <a:bodyPr/>
          <a:lstStyle/>
          <a:p>
            <a:r>
              <a:rPr lang="en-US" dirty="0"/>
              <a:t>MFA-normalize by subject x edge type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-305372"/>
            <a:ext cx="5183187" cy="823912"/>
          </a:xfrm>
        </p:spPr>
        <p:txBody>
          <a:bodyPr/>
          <a:lstStyle/>
          <a:p>
            <a:r>
              <a:rPr lang="en-US" dirty="0"/>
              <a:t>Normalize subject x edge type to SS = 1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9068BAC3-92A5-4B9C-8E80-BE814B6229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1"/>
          <a:stretch/>
        </p:blipFill>
        <p:spPr>
          <a:xfrm>
            <a:off x="546594" y="432105"/>
            <a:ext cx="4206159" cy="2890525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2603F382-5DEB-438A-9C5D-D463D4447C3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95"/>
          <a:stretch/>
        </p:blipFill>
        <p:spPr>
          <a:xfrm>
            <a:off x="6800334" y="502702"/>
            <a:ext cx="4138061" cy="2819928"/>
          </a:xfr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C5DF1DB-5757-4F3D-ADF7-994638EB9994}"/>
              </a:ext>
            </a:extLst>
          </p:cNvPr>
          <p:cNvSpPr txBox="1">
            <a:spLocks/>
          </p:cNvSpPr>
          <p:nvPr/>
        </p:nvSpPr>
        <p:spPr>
          <a:xfrm>
            <a:off x="308160" y="2849526"/>
            <a:ext cx="562658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subject </a:t>
            </a:r>
            <a:r>
              <a:rPr lang="en-US" dirty="0">
                <a:sym typeface="Wingdings" panose="05000000000000000000" pitchFamily="2" charset="2"/>
              </a:rPr>
              <a:t> edges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80E9727-584B-49AE-84F8-AA1735101BCE}"/>
              </a:ext>
            </a:extLst>
          </p:cNvPr>
          <p:cNvSpPr txBox="1">
            <a:spLocks/>
          </p:cNvSpPr>
          <p:nvPr/>
        </p:nvSpPr>
        <p:spPr>
          <a:xfrm>
            <a:off x="6257261" y="2849526"/>
            <a:ext cx="562658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subject </a:t>
            </a:r>
            <a:r>
              <a:rPr lang="en-US" dirty="0">
                <a:sym typeface="Wingdings" panose="05000000000000000000" pitchFamily="2" charset="2"/>
              </a:rPr>
              <a:t> edge type</a:t>
            </a:r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137F590-D61A-459B-965D-192BAB338B9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23"/>
          <a:stretch/>
        </p:blipFill>
        <p:spPr>
          <a:xfrm>
            <a:off x="417768" y="3673438"/>
            <a:ext cx="4458174" cy="305631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AD5AF0E-45C8-4105-B6F9-7829EF7D9B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68"/>
          <a:stretch/>
        </p:blipFill>
        <p:spPr>
          <a:xfrm>
            <a:off x="6585863" y="3673438"/>
            <a:ext cx="4662064" cy="318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018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A96818-DB0E-4958-97E6-CAC1FB49A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3099" y="-321210"/>
            <a:ext cx="5157787" cy="823912"/>
          </a:xfrm>
        </p:spPr>
        <p:txBody>
          <a:bodyPr/>
          <a:lstStyle/>
          <a:p>
            <a:r>
              <a:rPr lang="en-US" dirty="0"/>
              <a:t>MFA-normalize by subject x edge type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0F4857E-B2D0-403C-B857-A2CA600FE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-305372"/>
            <a:ext cx="5183187" cy="823912"/>
          </a:xfrm>
        </p:spPr>
        <p:txBody>
          <a:bodyPr/>
          <a:lstStyle/>
          <a:p>
            <a:r>
              <a:rPr lang="en-US" dirty="0"/>
              <a:t>Normalize subject x edge type to SS = 1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0E8C7ED-67D6-46AE-83AC-7ABD2E750CF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33" r="49388"/>
          <a:stretch/>
        </p:blipFill>
        <p:spPr>
          <a:xfrm>
            <a:off x="1095154" y="406740"/>
            <a:ext cx="2987748" cy="293785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28508A8-A172-4593-A685-909CFBF1860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66" r="49714"/>
          <a:stretch/>
        </p:blipFill>
        <p:spPr>
          <a:xfrm>
            <a:off x="7283302" y="476931"/>
            <a:ext cx="3476847" cy="3127524"/>
          </a:xfrm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4C5DF1DB-5757-4F3D-ADF7-994638EB9994}"/>
              </a:ext>
            </a:extLst>
          </p:cNvPr>
          <p:cNvSpPr txBox="1">
            <a:spLocks/>
          </p:cNvSpPr>
          <p:nvPr/>
        </p:nvSpPr>
        <p:spPr>
          <a:xfrm>
            <a:off x="308160" y="2849526"/>
            <a:ext cx="562658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subject </a:t>
            </a:r>
            <a:r>
              <a:rPr lang="en-US" dirty="0">
                <a:sym typeface="Wingdings" panose="05000000000000000000" pitchFamily="2" charset="2"/>
              </a:rPr>
              <a:t> edges</a:t>
            </a:r>
            <a:endParaRPr lang="en-US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80E9727-584B-49AE-84F8-AA1735101BCE}"/>
              </a:ext>
            </a:extLst>
          </p:cNvPr>
          <p:cNvSpPr txBox="1">
            <a:spLocks/>
          </p:cNvSpPr>
          <p:nvPr/>
        </p:nvSpPr>
        <p:spPr>
          <a:xfrm>
            <a:off x="6257261" y="2849526"/>
            <a:ext cx="5626580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HMFA-normalize by subject </a:t>
            </a:r>
            <a:r>
              <a:rPr lang="en-US" dirty="0">
                <a:sym typeface="Wingdings" panose="05000000000000000000" pitchFamily="2" charset="2"/>
              </a:rPr>
              <a:t> edge type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83A2BF-131E-4092-A4DC-E55791F342B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31" r="53773"/>
          <a:stretch/>
        </p:blipFill>
        <p:spPr>
          <a:xfrm>
            <a:off x="901995" y="3673438"/>
            <a:ext cx="3018579" cy="318456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A47DC7F-5029-4412-AAF0-9FB921DB39B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231" r="50000"/>
          <a:stretch/>
        </p:blipFill>
        <p:spPr>
          <a:xfrm>
            <a:off x="7412810" y="3604455"/>
            <a:ext cx="3347339" cy="3264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603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AD5B0AF-702B-456F-B5EE-0C68011AB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Last hope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3C9A4DA-2DA0-4DB6-83F0-00F3BAE16F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7369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within &amp; SUPP between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7E59F8-1174-4525-8963-6052A38CCA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7" t="3983" r="21957"/>
          <a:stretch/>
        </p:blipFill>
        <p:spPr>
          <a:xfrm>
            <a:off x="838200" y="1339979"/>
            <a:ext cx="4180367" cy="5117342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AF7D97-16C9-4118-A7BE-33751E4419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" t="67907" r="54547"/>
          <a:stretch/>
        </p:blipFill>
        <p:spPr>
          <a:xfrm>
            <a:off x="6294473" y="1850064"/>
            <a:ext cx="4933507" cy="3912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8078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within &amp; SUPP between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A135D9-6046-4EAD-84B4-1531AE4A7E6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2" t="34884" r="54238" b="33023"/>
          <a:stretch/>
        </p:blipFill>
        <p:spPr>
          <a:xfrm>
            <a:off x="8272130" y="225723"/>
            <a:ext cx="3849861" cy="29959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956FD0-4873-44AF-9C6E-696FB517E3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61" t="35504" b="32868"/>
          <a:stretch/>
        </p:blipFill>
        <p:spPr>
          <a:xfrm>
            <a:off x="8272130" y="3429000"/>
            <a:ext cx="3781646" cy="32032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1366F3-470D-44E5-A33F-C5FD60DF0C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" t="67907" r="54547"/>
          <a:stretch/>
        </p:blipFill>
        <p:spPr>
          <a:xfrm>
            <a:off x="2912024" y="1830090"/>
            <a:ext cx="4933507" cy="3912782"/>
          </a:xfrm>
          <a:prstGeom prst="rect">
            <a:avLst/>
          </a:prstGeom>
        </p:spPr>
      </p:pic>
      <p:pic>
        <p:nvPicPr>
          <p:cNvPr id="12" name="Content Placeholder 6">
            <a:extLst>
              <a:ext uri="{FF2B5EF4-FFF2-40B4-BE49-F238E27FC236}">
                <a16:creationId xmlns:a16="http://schemas.microsoft.com/office/drawing/2014/main" id="{02A524F3-BEF4-4604-8F4F-7D0BF9C3D3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7" t="3983" r="21957"/>
          <a:stretch/>
        </p:blipFill>
        <p:spPr>
          <a:xfrm>
            <a:off x="253411" y="2298347"/>
            <a:ext cx="2232014" cy="273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76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3A569-2D67-4518-8102-BECC944DF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57DDA-CA0B-4D01-BFA9-4D36E3FA7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Recent work in resting-state </a:t>
            </a:r>
            <a:r>
              <a:rPr lang="en-US" i="1" dirty="0"/>
              <a:t>f</a:t>
            </a:r>
            <a:r>
              <a:rPr lang="en-US" dirty="0"/>
              <a:t>MRI (</a:t>
            </a:r>
            <a:r>
              <a:rPr lang="en-US" dirty="0" err="1"/>
              <a:t>rs</a:t>
            </a:r>
            <a:r>
              <a:rPr lang="en-US" i="1" dirty="0" err="1"/>
              <a:t>f</a:t>
            </a:r>
            <a:r>
              <a:rPr lang="en-US" dirty="0" err="1"/>
              <a:t>MRI</a:t>
            </a:r>
            <a:r>
              <a:rPr lang="en-US" dirty="0"/>
              <a:t>) analysis can derive subject-specific parcellations and sub-networks.</a:t>
            </a:r>
          </a:p>
          <a:p>
            <a:endParaRPr lang="en-US" dirty="0"/>
          </a:p>
          <a:p>
            <a:r>
              <a:rPr lang="en-US" dirty="0"/>
              <a:t>Standard approaches for </a:t>
            </a:r>
            <a:r>
              <a:rPr lang="en-US" dirty="0" err="1"/>
              <a:t>rsfMRI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Graph/network analysis</a:t>
            </a:r>
          </a:p>
          <a:p>
            <a:pPr lvl="2"/>
            <a:r>
              <a:rPr lang="en-US" dirty="0"/>
              <a:t>Accommodates different numbers of parcels</a:t>
            </a:r>
          </a:p>
          <a:p>
            <a:pPr lvl="2"/>
            <a:r>
              <a:rPr lang="en-US" dirty="0"/>
              <a:t>Multiple comparisons</a:t>
            </a:r>
          </a:p>
          <a:p>
            <a:pPr lvl="1"/>
            <a:r>
              <a:rPr lang="en-US" dirty="0"/>
              <a:t>Multivariate analysis</a:t>
            </a:r>
          </a:p>
          <a:p>
            <a:pPr lvl="2"/>
            <a:r>
              <a:rPr lang="en-US" dirty="0"/>
              <a:t>Shared template</a:t>
            </a:r>
          </a:p>
          <a:p>
            <a:pPr lvl="2"/>
            <a:r>
              <a:rPr lang="en-US" dirty="0"/>
              <a:t>Groups with larger variance (e.g., elderly, lesion patients, children)</a:t>
            </a:r>
          </a:p>
        </p:txBody>
      </p:sp>
    </p:spTree>
    <p:extLst>
      <p:ext uri="{BB962C8B-B14F-4D97-AF65-F5344CB8AC3E}">
        <p14:creationId xmlns:p14="http://schemas.microsoft.com/office/powerpoint/2010/main" val="240214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 within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&amp; SUPP between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1366F3-470D-44E5-A33F-C5FD60DF0C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" t="67907" r="54547"/>
          <a:stretch/>
        </p:blipFill>
        <p:spPr>
          <a:xfrm>
            <a:off x="2518615" y="2470402"/>
            <a:ext cx="3041596" cy="24123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36E4DC-688A-4397-8D27-7F480289EA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32" t="6977" r="332" b="70853"/>
          <a:stretch/>
        </p:blipFill>
        <p:spPr>
          <a:xfrm>
            <a:off x="5579717" y="3545680"/>
            <a:ext cx="3072809" cy="31407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2B56869-4E3E-44E7-BE29-36DD5570CB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868" r="66822" b="38295"/>
          <a:stretch/>
        </p:blipFill>
        <p:spPr>
          <a:xfrm>
            <a:off x="8783660" y="3429000"/>
            <a:ext cx="3154929" cy="3257473"/>
          </a:xfrm>
          <a:prstGeom prst="rect">
            <a:avLst/>
          </a:prstGeom>
        </p:spPr>
      </p:pic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B3BE59CB-9A36-464B-A631-04096EE7AF2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7" t="3983" r="21957"/>
          <a:stretch/>
        </p:blipFill>
        <p:spPr>
          <a:xfrm>
            <a:off x="253411" y="2298347"/>
            <a:ext cx="2232014" cy="27322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07F4EDA-B1AF-49CD-9516-78F0DA5525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2" t="34884" r="54238" b="33023"/>
          <a:stretch/>
        </p:blipFill>
        <p:spPr>
          <a:xfrm>
            <a:off x="8272130" y="225723"/>
            <a:ext cx="3849861" cy="299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ACTIVE within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&amp; </a:t>
            </a:r>
            <a:r>
              <a:rPr lang="en-US" dirty="0"/>
              <a:t>SUPP between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31366F3-470D-44E5-A33F-C5FD60DF0C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" t="67907" r="54547"/>
          <a:stretch/>
        </p:blipFill>
        <p:spPr>
          <a:xfrm>
            <a:off x="2518615" y="2470402"/>
            <a:ext cx="3041596" cy="2412301"/>
          </a:xfrm>
          <a:prstGeom prst="rect">
            <a:avLst/>
          </a:prstGeom>
        </p:spPr>
      </p:pic>
      <p:pic>
        <p:nvPicPr>
          <p:cNvPr id="13" name="Content Placeholder 6">
            <a:extLst>
              <a:ext uri="{FF2B5EF4-FFF2-40B4-BE49-F238E27FC236}">
                <a16:creationId xmlns:a16="http://schemas.microsoft.com/office/drawing/2014/main" id="{B3BE59CB-9A36-464B-A631-04096EE7AF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7" t="3983" r="21957"/>
          <a:stretch/>
        </p:blipFill>
        <p:spPr>
          <a:xfrm>
            <a:off x="253411" y="2298347"/>
            <a:ext cx="2232014" cy="27322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FAFE0D-E5C8-4074-B6DA-B5A4166AB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61" t="35504" b="32868"/>
          <a:stretch/>
        </p:blipFill>
        <p:spPr>
          <a:xfrm>
            <a:off x="8410354" y="89049"/>
            <a:ext cx="3781646" cy="3203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2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0E49F0-B42B-4EF4-AC52-3C1124FBD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</a:rPr>
              <a:t>ACTIVE within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&amp; </a:t>
            </a:r>
            <a:r>
              <a:rPr lang="en-US" dirty="0"/>
              <a:t>SUPP between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FAFE0D-E5C8-4074-B6DA-B5A4166AB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61" t="35504" b="32868"/>
          <a:stretch/>
        </p:blipFill>
        <p:spPr>
          <a:xfrm>
            <a:off x="8410354" y="89049"/>
            <a:ext cx="3781646" cy="32032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AC6995D-43DE-4C7B-93F9-F80B8647F4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0" y="1456660"/>
            <a:ext cx="7830879" cy="52205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CC7913-B693-4A8C-8E7D-5A2B469140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32" r="66193" b="24942"/>
          <a:stretch/>
        </p:blipFill>
        <p:spPr>
          <a:xfrm>
            <a:off x="7979292" y="3339951"/>
            <a:ext cx="1738866" cy="1710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C5EAAF2-42AD-4D16-AF5E-02A3986E345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29" t="50232" r="32981" b="24942"/>
          <a:stretch/>
        </p:blipFill>
        <p:spPr>
          <a:xfrm>
            <a:off x="9866571" y="3339951"/>
            <a:ext cx="1712285" cy="17105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AC0091-25C2-4CC2-A4F3-17FA0835C7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30" t="50232" r="664" b="24942"/>
          <a:stretch/>
        </p:blipFill>
        <p:spPr>
          <a:xfrm>
            <a:off x="7979292" y="5147486"/>
            <a:ext cx="1738866" cy="17105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D68B3E7-75A5-4709-96EF-A491AD9883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" t="75260" r="66056" b="-87"/>
          <a:stretch/>
        </p:blipFill>
        <p:spPr>
          <a:xfrm>
            <a:off x="9866570" y="5147486"/>
            <a:ext cx="1712285" cy="171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9839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57CA7-DBF2-4AF0-A495-A28FA3DAD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8AF13-F1BE-4940-A4A4-CC4F4DF74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between-network edges, compared to the within-network ones, are small. (Even smaller with simulations.)</a:t>
            </a:r>
          </a:p>
          <a:p>
            <a:r>
              <a:rPr lang="en-US" dirty="0"/>
              <a:t>This is why they are very close to the origin.</a:t>
            </a:r>
          </a:p>
          <a:p>
            <a:endParaRPr lang="en-US" dirty="0"/>
          </a:p>
          <a:p>
            <a:r>
              <a:rPr lang="en-US" dirty="0"/>
              <a:t>If normalized by edges, the effects in the small edges will be inflated and the conditions could not be well-differentiated.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2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5AEC-9C79-4C67-BDEE-32262DD9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F3E82-2DDB-41D6-97AC-65DA72E20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analyze resting-state data and allow different participants to have different numbers of regions/network</a:t>
            </a:r>
          </a:p>
          <a:p>
            <a:endParaRPr lang="en-US" dirty="0"/>
          </a:p>
          <a:p>
            <a:pPr lvl="1"/>
            <a:r>
              <a:rPr lang="en-US" dirty="0"/>
              <a:t>Keep individual difference</a:t>
            </a:r>
          </a:p>
          <a:p>
            <a:pPr lvl="1"/>
            <a:r>
              <a:rPr lang="en-US" dirty="0"/>
              <a:t>Analyze resting state data in a local, instead of an atlas, space</a:t>
            </a:r>
          </a:p>
        </p:txBody>
      </p:sp>
    </p:spTree>
    <p:extLst>
      <p:ext uri="{BB962C8B-B14F-4D97-AF65-F5344CB8AC3E}">
        <p14:creationId xmlns:p14="http://schemas.microsoft.com/office/powerpoint/2010/main" val="2054256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0F41-4556-48CC-8CAE-E769D888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Resting-state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A6D83-0EBA-4AB0-A177-4C0B18017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Midnight Scan Club (MSC; Gordon et al., 2017)</a:t>
            </a:r>
          </a:p>
          <a:p>
            <a:pPr lvl="1"/>
            <a:r>
              <a:rPr lang="en-US" dirty="0"/>
              <a:t>30-minute resting-state </a:t>
            </a:r>
            <a:r>
              <a:rPr lang="en-US" i="1" dirty="0"/>
              <a:t>f</a:t>
            </a:r>
            <a:r>
              <a:rPr lang="en-US" dirty="0"/>
              <a:t>MRI</a:t>
            </a:r>
          </a:p>
          <a:p>
            <a:pPr lvl="1"/>
            <a:r>
              <a:rPr lang="en-US" dirty="0"/>
              <a:t>10 participants x 10 sessions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2D98012-3226-4D39-8379-D6C3DFFC9A78}"/>
              </a:ext>
            </a:extLst>
          </p:cNvPr>
          <p:cNvGrpSpPr/>
          <p:nvPr/>
        </p:nvGrpSpPr>
        <p:grpSpPr>
          <a:xfrm>
            <a:off x="477096" y="3839645"/>
            <a:ext cx="3997665" cy="1753081"/>
            <a:chOff x="420315" y="26979790"/>
            <a:chExt cx="4469783" cy="1960117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FD49190E-F7E8-496C-B801-3CF557ECBE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506682" y="27317670"/>
              <a:ext cx="2229934" cy="1536192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F41BA5B5-5613-4581-A8A1-68E5E002E2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2660164" y="27317670"/>
              <a:ext cx="2229934" cy="1536192"/>
            </a:xfrm>
            <a:prstGeom prst="rect">
              <a:avLst/>
            </a:prstGeom>
          </p:spPr>
        </p:pic>
        <p:sp>
          <p:nvSpPr>
            <p:cNvPr id="74" name="Rounded Rectangle 19">
              <a:extLst>
                <a:ext uri="{FF2B5EF4-FFF2-40B4-BE49-F238E27FC236}">
                  <a16:creationId xmlns:a16="http://schemas.microsoft.com/office/drawing/2014/main" id="{69DC4649-14B8-49AD-A696-D68C1802E478}"/>
                </a:ext>
              </a:extLst>
            </p:cNvPr>
            <p:cNvSpPr/>
            <p:nvPr/>
          </p:nvSpPr>
          <p:spPr>
            <a:xfrm>
              <a:off x="420315" y="26979790"/>
              <a:ext cx="4469783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4B866BC-E91D-498D-91F7-261C025C6195}"/>
                </a:ext>
              </a:extLst>
            </p:cNvPr>
            <p:cNvSpPr txBox="1"/>
            <p:nvPr/>
          </p:nvSpPr>
          <p:spPr>
            <a:xfrm>
              <a:off x="1994652" y="28539797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MSC01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C1ACBF74-0853-40B0-BF54-0933182D6332}"/>
                </a:ext>
              </a:extLst>
            </p:cNvPr>
            <p:cNvSpPr txBox="1"/>
            <p:nvPr/>
          </p:nvSpPr>
          <p:spPr>
            <a:xfrm>
              <a:off x="765915" y="26985633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6352D93-E4A6-4A63-8F28-9F4778D920EF}"/>
                </a:ext>
              </a:extLst>
            </p:cNvPr>
            <p:cNvSpPr txBox="1"/>
            <p:nvPr/>
          </p:nvSpPr>
          <p:spPr>
            <a:xfrm>
              <a:off x="2860260" y="26979790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547BBD6-0631-4A11-9BFA-DB84CA0965A2}"/>
              </a:ext>
            </a:extLst>
          </p:cNvPr>
          <p:cNvGrpSpPr/>
          <p:nvPr/>
        </p:nvGrpSpPr>
        <p:grpSpPr>
          <a:xfrm>
            <a:off x="5996050" y="3839645"/>
            <a:ext cx="4066369" cy="1753081"/>
            <a:chOff x="5333999" y="26974862"/>
            <a:chExt cx="4546601" cy="1960117"/>
          </a:xfrm>
        </p:grpSpPr>
        <p:pic>
          <p:nvPicPr>
            <p:cNvPr id="79" name="Picture 78">
              <a:extLst>
                <a:ext uri="{FF2B5EF4-FFF2-40B4-BE49-F238E27FC236}">
                  <a16:creationId xmlns:a16="http://schemas.microsoft.com/office/drawing/2014/main" id="{514A4031-F557-4224-93C5-DED1B59E11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10" r="55858" b="50000"/>
            <a:stretch/>
          </p:blipFill>
          <p:spPr>
            <a:xfrm>
              <a:off x="7630244" y="27317670"/>
              <a:ext cx="2190292" cy="1536192"/>
            </a:xfrm>
            <a:prstGeom prst="rect">
              <a:avLst/>
            </a:prstGeom>
          </p:spPr>
        </p:pic>
        <p:pic>
          <p:nvPicPr>
            <p:cNvPr id="80" name="Picture 79">
              <a:extLst>
                <a:ext uri="{FF2B5EF4-FFF2-40B4-BE49-F238E27FC236}">
                  <a16:creationId xmlns:a16="http://schemas.microsoft.com/office/drawing/2014/main" id="{19E6068B-3A86-41A4-9201-77761F340E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17" r="55663" b="50114"/>
            <a:stretch/>
          </p:blipFill>
          <p:spPr>
            <a:xfrm>
              <a:off x="5410200" y="27317670"/>
              <a:ext cx="2223040" cy="1536192"/>
            </a:xfrm>
            <a:prstGeom prst="rect">
              <a:avLst/>
            </a:prstGeom>
          </p:spPr>
        </p:pic>
        <p:sp>
          <p:nvSpPr>
            <p:cNvPr id="81" name="Rounded Rectangle 208">
              <a:extLst>
                <a:ext uri="{FF2B5EF4-FFF2-40B4-BE49-F238E27FC236}">
                  <a16:creationId xmlns:a16="http://schemas.microsoft.com/office/drawing/2014/main" id="{EF8D4750-487C-40C0-8533-EB9BCBDAF5BA}"/>
                </a:ext>
              </a:extLst>
            </p:cNvPr>
            <p:cNvSpPr/>
            <p:nvPr/>
          </p:nvSpPr>
          <p:spPr>
            <a:xfrm>
              <a:off x="5333999" y="26974862"/>
              <a:ext cx="4546601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C0ACA264-97B2-49A3-9F48-217156F0FBBE}"/>
                </a:ext>
              </a:extLst>
            </p:cNvPr>
            <p:cNvSpPr txBox="1"/>
            <p:nvPr/>
          </p:nvSpPr>
          <p:spPr>
            <a:xfrm>
              <a:off x="6877333" y="28534869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MSC07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2C1E13A2-41FD-4104-95A6-06DB92C6A17D}"/>
                </a:ext>
              </a:extLst>
            </p:cNvPr>
            <p:cNvSpPr txBox="1"/>
            <p:nvPr/>
          </p:nvSpPr>
          <p:spPr>
            <a:xfrm>
              <a:off x="5665986" y="26980705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381668B5-E553-48D6-AA00-57E10FE355C7}"/>
                </a:ext>
              </a:extLst>
            </p:cNvPr>
            <p:cNvSpPr txBox="1"/>
            <p:nvPr/>
          </p:nvSpPr>
          <p:spPr>
            <a:xfrm>
              <a:off x="7810519" y="26974862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3347E2D-1FFB-4E0D-84EF-30A3B36ECC32}"/>
              </a:ext>
            </a:extLst>
          </p:cNvPr>
          <p:cNvSpPr txBox="1"/>
          <p:nvPr/>
        </p:nvSpPr>
        <p:spPr>
          <a:xfrm>
            <a:off x="4952777" y="4518693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8E487D-4836-4361-A8B5-16E6A0F4D872}"/>
              </a:ext>
            </a:extLst>
          </p:cNvPr>
          <p:cNvSpPr txBox="1"/>
          <p:nvPr/>
        </p:nvSpPr>
        <p:spPr>
          <a:xfrm>
            <a:off x="10423523" y="4513331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269465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0F41-4556-48CC-8CAE-E769D888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Resting-state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A6D83-0EBA-4AB0-A177-4C0B18017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98629" cy="4351338"/>
          </a:xfrm>
        </p:spPr>
        <p:txBody>
          <a:bodyPr/>
          <a:lstStyle/>
          <a:p>
            <a:r>
              <a:rPr lang="en-US" dirty="0"/>
              <a:t>Midnight Scan Club (MSC; Gordon et al., 2017)</a:t>
            </a:r>
          </a:p>
          <a:p>
            <a:pPr lvl="1"/>
            <a:r>
              <a:rPr lang="en-US" dirty="0"/>
              <a:t>30-minute resting-state </a:t>
            </a:r>
            <a:r>
              <a:rPr lang="en-US" i="1" dirty="0"/>
              <a:t>f</a:t>
            </a:r>
            <a:r>
              <a:rPr lang="en-US" dirty="0"/>
              <a:t>MRI</a:t>
            </a:r>
          </a:p>
          <a:p>
            <a:pPr lvl="1"/>
            <a:r>
              <a:rPr lang="en-US" dirty="0"/>
              <a:t>10 participants x 10 sessions</a:t>
            </a:r>
          </a:p>
          <a:p>
            <a:pPr lvl="1"/>
            <a:r>
              <a:rPr lang="en-US" dirty="0"/>
              <a:t>Extract time series and create correlation matrix for each session of each subject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C2D98012-3226-4D39-8379-D6C3DFFC9A78}"/>
              </a:ext>
            </a:extLst>
          </p:cNvPr>
          <p:cNvGrpSpPr/>
          <p:nvPr/>
        </p:nvGrpSpPr>
        <p:grpSpPr>
          <a:xfrm>
            <a:off x="477096" y="3839645"/>
            <a:ext cx="3997665" cy="1753081"/>
            <a:chOff x="420315" y="26979790"/>
            <a:chExt cx="4469783" cy="1960117"/>
          </a:xfrm>
        </p:grpSpPr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FD49190E-F7E8-496C-B801-3CF557ECBE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506682" y="27317670"/>
              <a:ext cx="2229934" cy="1536192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F41BA5B5-5613-4581-A8A1-68E5E002E2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9" t="-649" r="54649" b="50000"/>
            <a:stretch/>
          </p:blipFill>
          <p:spPr>
            <a:xfrm>
              <a:off x="2660164" y="27317670"/>
              <a:ext cx="2229934" cy="1536192"/>
            </a:xfrm>
            <a:prstGeom prst="rect">
              <a:avLst/>
            </a:prstGeom>
          </p:spPr>
        </p:pic>
        <p:sp>
          <p:nvSpPr>
            <p:cNvPr id="74" name="Rounded Rectangle 19">
              <a:extLst>
                <a:ext uri="{FF2B5EF4-FFF2-40B4-BE49-F238E27FC236}">
                  <a16:creationId xmlns:a16="http://schemas.microsoft.com/office/drawing/2014/main" id="{69DC4649-14B8-49AD-A696-D68C1802E478}"/>
                </a:ext>
              </a:extLst>
            </p:cNvPr>
            <p:cNvSpPr/>
            <p:nvPr/>
          </p:nvSpPr>
          <p:spPr>
            <a:xfrm>
              <a:off x="420315" y="26979790"/>
              <a:ext cx="4469783" cy="1931435"/>
            </a:xfrm>
            <a:prstGeom prst="roundRect">
              <a:avLst>
                <a:gd name="adj" fmla="val 5437"/>
              </a:avLst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4B866BC-E91D-498D-91F7-261C025C6195}"/>
                </a:ext>
              </a:extLst>
            </p:cNvPr>
            <p:cNvSpPr txBox="1"/>
            <p:nvPr/>
          </p:nvSpPr>
          <p:spPr>
            <a:xfrm>
              <a:off x="1994652" y="28539797"/>
              <a:ext cx="11708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/>
                <a:t>MSC01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C1ACBF74-0853-40B0-BF54-0933182D6332}"/>
                </a:ext>
              </a:extLst>
            </p:cNvPr>
            <p:cNvSpPr txBox="1"/>
            <p:nvPr/>
          </p:nvSpPr>
          <p:spPr>
            <a:xfrm>
              <a:off x="765915" y="26985633"/>
              <a:ext cx="17114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Parcellation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6352D93-E4A6-4A63-8F28-9F4778D920EF}"/>
                </a:ext>
              </a:extLst>
            </p:cNvPr>
            <p:cNvSpPr txBox="1"/>
            <p:nvPr/>
          </p:nvSpPr>
          <p:spPr>
            <a:xfrm>
              <a:off x="2860260" y="26979790"/>
              <a:ext cx="182974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/>
                <a:t>Sub-networks</a:t>
              </a:r>
            </a:p>
          </p:txBody>
        </p:sp>
      </p:grpSp>
      <p:sp>
        <p:nvSpPr>
          <p:cNvPr id="47" name="Rectangle 46">
            <a:extLst>
              <a:ext uri="{FF2B5EF4-FFF2-40B4-BE49-F238E27FC236}">
                <a16:creationId xmlns:a16="http://schemas.microsoft.com/office/drawing/2014/main" id="{A494E4CB-E00A-4A49-A888-848E1D76CE57}"/>
              </a:ext>
            </a:extLst>
          </p:cNvPr>
          <p:cNvSpPr/>
          <p:nvPr/>
        </p:nvSpPr>
        <p:spPr>
          <a:xfrm>
            <a:off x="8283104" y="4624624"/>
            <a:ext cx="180616" cy="194386"/>
          </a:xfrm>
          <a:prstGeom prst="rect">
            <a:avLst/>
          </a:prstGeom>
          <a:solidFill>
            <a:srgbClr val="46AAC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4A1FA2A-6408-49DF-ACB7-0E21D4AD49DA}"/>
              </a:ext>
            </a:extLst>
          </p:cNvPr>
          <p:cNvGrpSpPr/>
          <p:nvPr/>
        </p:nvGrpSpPr>
        <p:grpSpPr>
          <a:xfrm>
            <a:off x="7683409" y="3825954"/>
            <a:ext cx="2349647" cy="1593974"/>
            <a:chOff x="19481689" y="12193037"/>
            <a:chExt cx="2349647" cy="1593974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40706D3-A228-4FE3-9232-F9A26366822E}"/>
                </a:ext>
              </a:extLst>
            </p:cNvPr>
            <p:cNvSpPr txBox="1"/>
            <p:nvPr/>
          </p:nvSpPr>
          <p:spPr>
            <a:xfrm>
              <a:off x="19481689" y="12193037"/>
              <a:ext cx="234964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 Neue"/>
                  <a:cs typeface="Helvetica Neue"/>
                </a:rPr>
                <a:t>Cross correlation </a:t>
              </a:r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between</a:t>
              </a:r>
              <a:r>
                <a:rPr lang="en-US" sz="2000" dirty="0">
                  <a:latin typeface="Helvetica Neue"/>
                  <a:cs typeface="Helvetica Neue"/>
                </a:rPr>
                <a:t> parcels</a:t>
              </a:r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1CACD7EE-C7BF-4633-BD9A-113C9E2038D9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081384" y="12991707"/>
              <a:ext cx="795302" cy="795304"/>
              <a:chOff x="6435165" y="4883064"/>
              <a:chExt cx="426609" cy="426609"/>
            </a:xfrm>
          </p:grpSpPr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8307FF93-5CBD-466A-9E44-25F8D58E08FE}"/>
                  </a:ext>
                </a:extLst>
              </p:cNvPr>
              <p:cNvSpPr/>
              <p:nvPr/>
            </p:nvSpPr>
            <p:spPr>
              <a:xfrm>
                <a:off x="6435165" y="4883064"/>
                <a:ext cx="426609" cy="426609"/>
              </a:xfrm>
              <a:prstGeom prst="rect">
                <a:avLst/>
              </a:prstGeom>
              <a:noFill/>
              <a:ln w="571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0" name="Straight Connector 69">
                <a:extLst>
                  <a:ext uri="{FF2B5EF4-FFF2-40B4-BE49-F238E27FC236}">
                    <a16:creationId xmlns:a16="http://schemas.microsoft.com/office/drawing/2014/main" id="{6E32C1E4-E1FA-48D7-87DD-CAC2EC0DB1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35166" y="4883064"/>
                <a:ext cx="424456" cy="426609"/>
              </a:xfrm>
              <a:prstGeom prst="line">
                <a:avLst/>
              </a:prstGeom>
              <a:ln w="571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A40CCC3C-4FE1-4985-B747-B05C6954BC8D}"/>
              </a:ext>
            </a:extLst>
          </p:cNvPr>
          <p:cNvSpPr/>
          <p:nvPr/>
        </p:nvSpPr>
        <p:spPr>
          <a:xfrm>
            <a:off x="9251686" y="4871364"/>
            <a:ext cx="489676" cy="233996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1741CF8-498A-4F2B-B6B6-87EA1075357B}"/>
              </a:ext>
            </a:extLst>
          </p:cNvPr>
          <p:cNvSpPr txBox="1"/>
          <p:nvPr/>
        </p:nvSpPr>
        <p:spPr>
          <a:xfrm>
            <a:off x="9969961" y="4599941"/>
            <a:ext cx="1884735" cy="7078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Helvetica" panose="020B0604020202020204" pitchFamily="34" charset="0"/>
                <a:cs typeface="Helvetica" panose="020B0604020202020204" pitchFamily="34" charset="0"/>
              </a:rPr>
              <a:t>Fisher’s Z transformation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16ED31F-AE34-4B73-AED2-D51F9B1744AD}"/>
              </a:ext>
            </a:extLst>
          </p:cNvPr>
          <p:cNvGrpSpPr/>
          <p:nvPr/>
        </p:nvGrpSpPr>
        <p:grpSpPr>
          <a:xfrm>
            <a:off x="4345251" y="3828648"/>
            <a:ext cx="3370312" cy="2004803"/>
            <a:chOff x="2852983" y="-482713"/>
            <a:chExt cx="4560177" cy="2004803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7E6E3456-4863-42CD-A1AC-1FE2109FFB3B}"/>
                </a:ext>
              </a:extLst>
            </p:cNvPr>
            <p:cNvGrpSpPr/>
            <p:nvPr/>
          </p:nvGrpSpPr>
          <p:grpSpPr>
            <a:xfrm>
              <a:off x="2852983" y="211593"/>
              <a:ext cx="4203994" cy="977525"/>
              <a:chOff x="3333741" y="141543"/>
              <a:chExt cx="3301417" cy="861135"/>
            </a:xfrm>
          </p:grpSpPr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B81168CA-A351-4691-B3BB-E35DA74DAF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-1" b="14815"/>
              <a:stretch/>
            </p:blipFill>
            <p:spPr>
              <a:xfrm>
                <a:off x="4022697" y="141543"/>
                <a:ext cx="2612461" cy="818826"/>
              </a:xfrm>
              <a:prstGeom prst="rect">
                <a:avLst/>
              </a:prstGeom>
            </p:spPr>
          </p:pic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2521420E-BDEE-404C-9511-18A709566AD0}"/>
                  </a:ext>
                </a:extLst>
              </p:cNvPr>
              <p:cNvCxnSpPr/>
              <p:nvPr/>
            </p:nvCxnSpPr>
            <p:spPr>
              <a:xfrm>
                <a:off x="3333741" y="594072"/>
                <a:ext cx="804399" cy="401481"/>
              </a:xfrm>
              <a:prstGeom prst="line">
                <a:avLst/>
              </a:prstGeom>
              <a:ln w="28575" cmpd="sng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689BE1F1-9FED-4F1A-B5FD-F4C14587F193}"/>
                  </a:ext>
                </a:extLst>
              </p:cNvPr>
              <p:cNvCxnSpPr/>
              <p:nvPr/>
            </p:nvCxnSpPr>
            <p:spPr>
              <a:xfrm flipV="1">
                <a:off x="4138141" y="182005"/>
                <a:ext cx="2427341" cy="2"/>
              </a:xfrm>
              <a:prstGeom prst="line">
                <a:avLst/>
              </a:prstGeom>
              <a:ln/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3232AF52-17B3-426C-AC01-439BDE116900}"/>
                  </a:ext>
                </a:extLst>
              </p:cNvPr>
              <p:cNvCxnSpPr/>
              <p:nvPr/>
            </p:nvCxnSpPr>
            <p:spPr>
              <a:xfrm>
                <a:off x="4138141" y="185913"/>
                <a:ext cx="0" cy="816765"/>
              </a:xfrm>
              <a:prstGeom prst="line">
                <a:avLst/>
              </a:prstGeom>
              <a:ln/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E064AA60-5DCB-41FF-9104-49A4753194E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45364" y="197356"/>
                <a:ext cx="796838" cy="393722"/>
              </a:xfrm>
              <a:prstGeom prst="line">
                <a:avLst/>
              </a:prstGeom>
              <a:ln w="28575" cmpd="sng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40DB5A9B-DAD8-4662-B52E-FE7CB402E0B3}"/>
                  </a:ext>
                </a:extLst>
              </p:cNvPr>
              <p:cNvCxnSpPr/>
              <p:nvPr/>
            </p:nvCxnSpPr>
            <p:spPr>
              <a:xfrm>
                <a:off x="6572185" y="182694"/>
                <a:ext cx="0" cy="816765"/>
              </a:xfrm>
              <a:prstGeom prst="line">
                <a:avLst/>
              </a:prstGeom>
              <a:ln/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86FEC7EE-6AAB-4444-BB7D-8D10C8C204B2}"/>
                  </a:ext>
                </a:extLst>
              </p:cNvPr>
              <p:cNvCxnSpPr/>
              <p:nvPr/>
            </p:nvCxnSpPr>
            <p:spPr>
              <a:xfrm flipV="1">
                <a:off x="4138141" y="1001348"/>
                <a:ext cx="2427341" cy="2"/>
              </a:xfrm>
              <a:prstGeom prst="line">
                <a:avLst/>
              </a:prstGeom>
              <a:ln/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F96F480D-6C5C-4A88-A6DD-5C27A07AE115}"/>
                </a:ext>
              </a:extLst>
            </p:cNvPr>
            <p:cNvSpPr txBox="1"/>
            <p:nvPr/>
          </p:nvSpPr>
          <p:spPr>
            <a:xfrm>
              <a:off x="3222540" y="-482713"/>
              <a:ext cx="419062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Helvetica" panose="020B0604020202020204" pitchFamily="34" charset="0"/>
                  <a:cs typeface="Helvetica" panose="020B0604020202020204" pitchFamily="34" charset="0"/>
                </a:rPr>
                <a:t>Parcel’s mean time series during resting-state scan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5152ACE-C1B9-4FDC-BD2C-78B8FB33BAE3}"/>
                </a:ext>
              </a:extLst>
            </p:cNvPr>
            <p:cNvSpPr txBox="1"/>
            <p:nvPr/>
          </p:nvSpPr>
          <p:spPr>
            <a:xfrm>
              <a:off x="4682244" y="1121980"/>
              <a:ext cx="14810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Frames</a:t>
              </a:r>
            </a:p>
          </p:txBody>
        </p: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DE664D9-1112-4558-94FF-CFA6AFDEBB12}"/>
              </a:ext>
            </a:extLst>
          </p:cNvPr>
          <p:cNvCxnSpPr>
            <a:cxnSpLocks/>
          </p:cNvCxnSpPr>
          <p:nvPr/>
        </p:nvCxnSpPr>
        <p:spPr>
          <a:xfrm flipH="1">
            <a:off x="7396875" y="4819010"/>
            <a:ext cx="857889" cy="667125"/>
          </a:xfrm>
          <a:prstGeom prst="line">
            <a:avLst/>
          </a:prstGeom>
          <a:ln w="28575" cmpd="sng"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9E85A7B-FE34-496D-9832-0B817FE78513}"/>
              </a:ext>
            </a:extLst>
          </p:cNvPr>
          <p:cNvCxnSpPr>
            <a:cxnSpLocks/>
          </p:cNvCxnSpPr>
          <p:nvPr/>
        </p:nvCxnSpPr>
        <p:spPr>
          <a:xfrm flipH="1" flipV="1">
            <a:off x="7393655" y="4580440"/>
            <a:ext cx="861544" cy="61748"/>
          </a:xfrm>
          <a:prstGeom prst="line">
            <a:avLst/>
          </a:prstGeom>
          <a:ln w="28575" cmpd="sng">
            <a:solidFill>
              <a:schemeClr val="accent5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4305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1" grpId="0" animBg="1"/>
      <p:bldP spid="5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0F41-4556-48CC-8CAE-E769D888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Resting-state data set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C00A81C-E35E-444C-8368-90FF732E9A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6" b="56123"/>
          <a:stretch/>
        </p:blipFill>
        <p:spPr>
          <a:xfrm>
            <a:off x="388851" y="1997198"/>
            <a:ext cx="11291684" cy="213593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7BD8D3B-0EF2-4EF9-977D-9FD04988C9E7}"/>
              </a:ext>
            </a:extLst>
          </p:cNvPr>
          <p:cNvSpPr txBox="1"/>
          <p:nvPr/>
        </p:nvSpPr>
        <p:spPr>
          <a:xfrm>
            <a:off x="2084502" y="5135271"/>
            <a:ext cx="1310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Default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C285D78-80D3-45D3-BCC6-AB114485465A}"/>
              </a:ext>
            </a:extLst>
          </p:cNvPr>
          <p:cNvSpPr txBox="1"/>
          <p:nvPr/>
        </p:nvSpPr>
        <p:spPr>
          <a:xfrm>
            <a:off x="5094915" y="5647971"/>
            <a:ext cx="20245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Ventral attention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8DB153-E2B7-449F-83FB-DEDF8CD0D33D}"/>
              </a:ext>
            </a:extLst>
          </p:cNvPr>
          <p:cNvSpPr txBox="1"/>
          <p:nvPr/>
        </p:nvSpPr>
        <p:spPr>
          <a:xfrm>
            <a:off x="2091688" y="5643885"/>
            <a:ext cx="11319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Visual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066687-AFDF-43F5-8F02-BAFADEB2D445}"/>
              </a:ext>
            </a:extLst>
          </p:cNvPr>
          <p:cNvSpPr txBox="1"/>
          <p:nvPr/>
        </p:nvSpPr>
        <p:spPr>
          <a:xfrm>
            <a:off x="8267112" y="5116708"/>
            <a:ext cx="23827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Hand somato-motor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A7ADA0-C0F6-4CE0-A6C2-6B3506C3A38D}"/>
              </a:ext>
            </a:extLst>
          </p:cNvPr>
          <p:cNvSpPr txBox="1"/>
          <p:nvPr/>
        </p:nvSpPr>
        <p:spPr>
          <a:xfrm>
            <a:off x="8279423" y="5620715"/>
            <a:ext cx="24904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Mouth somato-motor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D852418-F1A1-4EE9-B36F-C20EEC664BDF}"/>
              </a:ext>
            </a:extLst>
          </p:cNvPr>
          <p:cNvSpPr txBox="1"/>
          <p:nvPr/>
        </p:nvSpPr>
        <p:spPr>
          <a:xfrm>
            <a:off x="2091688" y="6169736"/>
            <a:ext cx="3188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Frontal-parietal control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5BDD40A-D313-428D-8EE6-568DE7466A43}"/>
              </a:ext>
            </a:extLst>
          </p:cNvPr>
          <p:cNvSpPr/>
          <p:nvPr/>
        </p:nvSpPr>
        <p:spPr>
          <a:xfrm>
            <a:off x="4696316" y="6190253"/>
            <a:ext cx="274553" cy="271491"/>
          </a:xfrm>
          <a:prstGeom prst="rect">
            <a:avLst/>
          </a:prstGeom>
          <a:solidFill>
            <a:srgbClr val="80008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E29888D-FF3F-4721-A003-EDFA6E68AA1E}"/>
              </a:ext>
            </a:extLst>
          </p:cNvPr>
          <p:cNvSpPr/>
          <p:nvPr/>
        </p:nvSpPr>
        <p:spPr>
          <a:xfrm>
            <a:off x="7880824" y="6200025"/>
            <a:ext cx="274553" cy="271491"/>
          </a:xfrm>
          <a:prstGeom prst="rect">
            <a:avLst/>
          </a:prstGeom>
          <a:solidFill>
            <a:srgbClr val="FF00FF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FFF5A9D-D850-4B6E-B966-38A9BC4EC731}"/>
              </a:ext>
            </a:extLst>
          </p:cNvPr>
          <p:cNvSpPr/>
          <p:nvPr/>
        </p:nvSpPr>
        <p:spPr>
          <a:xfrm>
            <a:off x="1714021" y="5662029"/>
            <a:ext cx="274553" cy="271491"/>
          </a:xfrm>
          <a:prstGeom prst="rect">
            <a:avLst/>
          </a:prstGeom>
          <a:solidFill>
            <a:srgbClr val="0000FF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F7D3239-F154-4146-9606-A1C4F3F9BC33}"/>
              </a:ext>
            </a:extLst>
          </p:cNvPr>
          <p:cNvSpPr/>
          <p:nvPr/>
        </p:nvSpPr>
        <p:spPr>
          <a:xfrm>
            <a:off x="7880824" y="5126122"/>
            <a:ext cx="274553" cy="271491"/>
          </a:xfrm>
          <a:prstGeom prst="rect">
            <a:avLst/>
          </a:prstGeom>
          <a:solidFill>
            <a:srgbClr val="00FFFF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33FB4E8-67C6-4144-B81B-92CBF1973356}"/>
              </a:ext>
            </a:extLst>
          </p:cNvPr>
          <p:cNvSpPr/>
          <p:nvPr/>
        </p:nvSpPr>
        <p:spPr>
          <a:xfrm>
            <a:off x="7880824" y="5666113"/>
            <a:ext cx="274553" cy="271491"/>
          </a:xfrm>
          <a:prstGeom prst="rect">
            <a:avLst/>
          </a:prstGeom>
          <a:solidFill>
            <a:srgbClr val="FF80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9AACE55-5A94-4810-B6C1-300A94A30130}"/>
              </a:ext>
            </a:extLst>
          </p:cNvPr>
          <p:cNvSpPr/>
          <p:nvPr/>
        </p:nvSpPr>
        <p:spPr>
          <a:xfrm>
            <a:off x="4696317" y="5126124"/>
            <a:ext cx="274553" cy="271491"/>
          </a:xfrm>
          <a:prstGeom prst="rect">
            <a:avLst/>
          </a:prstGeom>
          <a:solidFill>
            <a:srgbClr val="00DC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0D9B6DF-1B48-4608-9931-9349AABAED00}"/>
              </a:ext>
            </a:extLst>
          </p:cNvPr>
          <p:cNvSpPr/>
          <p:nvPr/>
        </p:nvSpPr>
        <p:spPr>
          <a:xfrm>
            <a:off x="1714021" y="5129358"/>
            <a:ext cx="274553" cy="271491"/>
          </a:xfrm>
          <a:prstGeom prst="rect">
            <a:avLst/>
          </a:prstGeom>
          <a:solidFill>
            <a:srgbClr val="FF00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CDAB051-80D4-4E81-A924-D4BA0184EE21}"/>
              </a:ext>
            </a:extLst>
          </p:cNvPr>
          <p:cNvSpPr/>
          <p:nvPr/>
        </p:nvSpPr>
        <p:spPr>
          <a:xfrm>
            <a:off x="4696316" y="5657001"/>
            <a:ext cx="274553" cy="271491"/>
          </a:xfrm>
          <a:prstGeom prst="rect">
            <a:avLst/>
          </a:prstGeom>
          <a:solidFill>
            <a:srgbClr val="00808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5683563-C6A3-454B-812A-CF3776977892}"/>
              </a:ext>
            </a:extLst>
          </p:cNvPr>
          <p:cNvSpPr/>
          <p:nvPr/>
        </p:nvSpPr>
        <p:spPr>
          <a:xfrm>
            <a:off x="1714020" y="6194700"/>
            <a:ext cx="274553" cy="271491"/>
          </a:xfrm>
          <a:prstGeom prst="rect">
            <a:avLst/>
          </a:prstGeom>
          <a:solidFill>
            <a:srgbClr val="FFFF00"/>
          </a:solidFill>
          <a:ln w="3175" cmpd="sng"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100" dirty="0">
              <a:latin typeface="Helvetica"/>
              <a:cs typeface="Helvetica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7F1FB5B-1653-4A61-A2D2-C49CBB968715}"/>
              </a:ext>
            </a:extLst>
          </p:cNvPr>
          <p:cNvSpPr txBox="1"/>
          <p:nvPr/>
        </p:nvSpPr>
        <p:spPr>
          <a:xfrm>
            <a:off x="5094915" y="5107980"/>
            <a:ext cx="2298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Dorsal Attention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482A6C5-F432-4177-8807-BED9C66E0032}"/>
              </a:ext>
            </a:extLst>
          </p:cNvPr>
          <p:cNvSpPr txBox="1"/>
          <p:nvPr/>
        </p:nvSpPr>
        <p:spPr>
          <a:xfrm>
            <a:off x="5094915" y="6163739"/>
            <a:ext cx="29939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Cingulo-opercular control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C423284-35CD-49D7-9654-37D8C7EA658B}"/>
              </a:ext>
            </a:extLst>
          </p:cNvPr>
          <p:cNvSpPr txBox="1"/>
          <p:nvPr/>
        </p:nvSpPr>
        <p:spPr>
          <a:xfrm>
            <a:off x="8288851" y="6163738"/>
            <a:ext cx="11953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Helvetica"/>
                <a:cs typeface="Helvetica"/>
              </a:rPr>
              <a:t>Auditory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267D20-6D98-4B6E-981C-097B3DEF9225}"/>
              </a:ext>
            </a:extLst>
          </p:cNvPr>
          <p:cNvSpPr txBox="1"/>
          <p:nvPr/>
        </p:nvSpPr>
        <p:spPr>
          <a:xfrm>
            <a:off x="4744805" y="4589804"/>
            <a:ext cx="3971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>
                <a:latin typeface="Helvetica"/>
                <a:cs typeface="Helvetica"/>
              </a:rPr>
              <a:t>Common Sub-networks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12E38C-938D-4BEA-889D-1983495EBF84}"/>
              </a:ext>
            </a:extLst>
          </p:cNvPr>
          <p:cNvSpPr txBox="1"/>
          <p:nvPr/>
        </p:nvSpPr>
        <p:spPr>
          <a:xfrm>
            <a:off x="123052" y="1490633"/>
            <a:ext cx="2949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MSC01 (Sessions 1-5)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F07FFE1-700D-407E-B6A8-DB7BD42C97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55" t="83324" r="22369" b="5203"/>
          <a:stretch/>
        </p:blipFill>
        <p:spPr>
          <a:xfrm>
            <a:off x="9694957" y="4285699"/>
            <a:ext cx="1985578" cy="34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139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60F41-4556-48CC-8CAE-E769D888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Resting-state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A6D83-0EBA-4AB0-A177-4C0B18017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11506"/>
          </a:xfrm>
        </p:spPr>
        <p:txBody>
          <a:bodyPr>
            <a:normAutofit/>
          </a:bodyPr>
          <a:lstStyle/>
          <a:p>
            <a:r>
              <a:rPr lang="en-US" dirty="0"/>
              <a:t>For this project:</a:t>
            </a:r>
          </a:p>
          <a:p>
            <a:pPr lvl="1"/>
            <a:r>
              <a:rPr lang="en-US" dirty="0"/>
              <a:t>4 sessions (Sessions 2-5)</a:t>
            </a:r>
          </a:p>
          <a:p>
            <a:pPr lvl="1"/>
            <a:r>
              <a:rPr lang="en-US" dirty="0"/>
              <a:t>Subject-specific parcellation and sub-network</a:t>
            </a:r>
          </a:p>
          <a:p>
            <a:pPr lvl="1"/>
            <a:r>
              <a:rPr lang="en-US" dirty="0"/>
              <a:t>Only include common networks as active elements</a:t>
            </a:r>
          </a:p>
          <a:p>
            <a:r>
              <a:rPr lang="en-US" dirty="0"/>
              <a:t>All negative correlations are removed</a:t>
            </a:r>
          </a:p>
          <a:p>
            <a:endParaRPr lang="en-US" dirty="0"/>
          </a:p>
          <a:p>
            <a:r>
              <a:rPr lang="en-US" dirty="0"/>
              <a:t>Simulation</a:t>
            </a:r>
          </a:p>
          <a:p>
            <a:pPr lvl="1"/>
            <a:r>
              <a:rPr lang="en-US" dirty="0"/>
              <a:t>Decrease the connectivity by half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852102-08F3-4444-A4C5-AA8F11594CB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6" t="6243" r="59742" b="57241"/>
          <a:stretch/>
        </p:blipFill>
        <p:spPr>
          <a:xfrm>
            <a:off x="6020201" y="4080263"/>
            <a:ext cx="2614108" cy="24126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29531BC-6DD0-45A7-9937-C1BB0E875BF6}"/>
              </a:ext>
            </a:extLst>
          </p:cNvPr>
          <p:cNvSpPr/>
          <p:nvPr/>
        </p:nvSpPr>
        <p:spPr>
          <a:xfrm>
            <a:off x="6498684" y="4436860"/>
            <a:ext cx="263796" cy="2531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D1D477-5F3E-4B75-B337-5F30A7A4C5E7}"/>
              </a:ext>
            </a:extLst>
          </p:cNvPr>
          <p:cNvSpPr/>
          <p:nvPr/>
        </p:nvSpPr>
        <p:spPr>
          <a:xfrm>
            <a:off x="7067202" y="4436859"/>
            <a:ext cx="258806" cy="2531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627238-39F8-4FE7-8622-9650FE5E2AD3}"/>
              </a:ext>
            </a:extLst>
          </p:cNvPr>
          <p:cNvSpPr/>
          <p:nvPr/>
        </p:nvSpPr>
        <p:spPr>
          <a:xfrm>
            <a:off x="7327255" y="4436858"/>
            <a:ext cx="133536" cy="2531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BCF6C6-93F2-4C16-B051-BE15D6635FFD}"/>
              </a:ext>
            </a:extLst>
          </p:cNvPr>
          <p:cNvSpPr/>
          <p:nvPr/>
        </p:nvSpPr>
        <p:spPr>
          <a:xfrm>
            <a:off x="6498684" y="4972600"/>
            <a:ext cx="258806" cy="25313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509C70-A75C-4CFC-AF55-46E493C49C19}"/>
              </a:ext>
            </a:extLst>
          </p:cNvPr>
          <p:cNvSpPr/>
          <p:nvPr/>
        </p:nvSpPr>
        <p:spPr>
          <a:xfrm>
            <a:off x="6498684" y="5225731"/>
            <a:ext cx="258418" cy="121411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D85B75-D4E7-4DB8-AA0B-C742664252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55" t="83324" r="22369" b="5203"/>
          <a:stretch/>
        </p:blipFill>
        <p:spPr>
          <a:xfrm>
            <a:off x="6333219" y="6476592"/>
            <a:ext cx="1985578" cy="34850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C352CA8-2866-4826-9E87-8214A116D032}"/>
              </a:ext>
            </a:extLst>
          </p:cNvPr>
          <p:cNvSpPr txBox="1"/>
          <p:nvPr/>
        </p:nvSpPr>
        <p:spPr>
          <a:xfrm>
            <a:off x="8738742" y="4281378"/>
            <a:ext cx="236731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within </a:t>
            </a:r>
            <a:r>
              <a:rPr lang="en-US" b="1" dirty="0">
                <a:solidFill>
                  <a:srgbClr val="FF0000"/>
                </a:solidFill>
              </a:rPr>
              <a:t>DFN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between </a:t>
            </a:r>
            <a:r>
              <a:rPr lang="en-US" b="1" dirty="0">
                <a:solidFill>
                  <a:srgbClr val="FF0000"/>
                </a:solidFill>
              </a:rPr>
              <a:t>DFN </a:t>
            </a:r>
            <a:r>
              <a:rPr lang="en-US" dirty="0"/>
              <a:t>- </a:t>
            </a:r>
            <a:r>
              <a:rPr lang="en-US" b="1" dirty="0">
                <a:solidFill>
                  <a:srgbClr val="FFFF00"/>
                </a:solidFill>
              </a:rPr>
              <a:t>FPN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between </a:t>
            </a:r>
            <a:r>
              <a:rPr lang="en-US" b="1" dirty="0">
                <a:solidFill>
                  <a:srgbClr val="FF0000"/>
                </a:solidFill>
              </a:rPr>
              <a:t>DFN</a:t>
            </a:r>
            <a:r>
              <a:rPr lang="en-US" dirty="0"/>
              <a:t> - </a:t>
            </a:r>
            <a:r>
              <a:rPr lang="en-US" b="1" dirty="0">
                <a:solidFill>
                  <a:srgbClr val="00DC00"/>
                </a:solidFill>
              </a:rPr>
              <a:t>DAN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83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3A8493AF-D503-4BC9-816F-CF021DE7CB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76" t="6243" r="59742" b="57241"/>
          <a:stretch/>
        </p:blipFill>
        <p:spPr>
          <a:xfrm>
            <a:off x="613134" y="3455576"/>
            <a:ext cx="2405583" cy="2220160"/>
          </a:xfrm>
          <a:prstGeom prst="rect">
            <a:avLst/>
          </a:prstGeom>
        </p:spPr>
      </p:pic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DD010DE2-AE0F-4911-ADB1-6FCD4C96820B}"/>
              </a:ext>
            </a:extLst>
          </p:cNvPr>
          <p:cNvSpPr/>
          <p:nvPr/>
        </p:nvSpPr>
        <p:spPr>
          <a:xfrm rot="2656376">
            <a:off x="978563" y="3359644"/>
            <a:ext cx="2755737" cy="1373388"/>
          </a:xfrm>
          <a:prstGeom prst="triangle">
            <a:avLst>
              <a:gd name="adj" fmla="val 50487"/>
            </a:avLst>
          </a:prstGeom>
          <a:solidFill>
            <a:srgbClr val="8064A2">
              <a:alpha val="69804"/>
            </a:srgb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7B16E-3FEF-4635-ABBF-FF0E6181E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1ABD9-ED46-47EF-836F-21DABA8A9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6490"/>
            <a:ext cx="10515600" cy="4351338"/>
          </a:xfrm>
        </p:spPr>
        <p:txBody>
          <a:bodyPr/>
          <a:lstStyle/>
          <a:p>
            <a:r>
              <a:rPr lang="en-US" dirty="0"/>
              <a:t>Instead of analyzing the correlation matrix, we reshape the upper triangle of this square matrix into a vector and stack the vectors corresponding to different correlation matrix that we want to analyze together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EDAE0979-E667-4275-8EBC-E334EE4B43A3}"/>
              </a:ext>
            </a:extLst>
          </p:cNvPr>
          <p:cNvSpPr/>
          <p:nvPr/>
        </p:nvSpPr>
        <p:spPr>
          <a:xfrm>
            <a:off x="3243783" y="4444877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8A492B-685A-45AA-BA58-0ACA1C27A4EB}"/>
              </a:ext>
            </a:extLst>
          </p:cNvPr>
          <p:cNvSpPr/>
          <p:nvPr/>
        </p:nvSpPr>
        <p:spPr>
          <a:xfrm>
            <a:off x="4114286" y="4444877"/>
            <a:ext cx="3367495" cy="2919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A94F1F0-089A-4587-A9A7-D8DD038FCB9F}"/>
              </a:ext>
            </a:extLst>
          </p:cNvPr>
          <p:cNvSpPr/>
          <p:nvPr/>
        </p:nvSpPr>
        <p:spPr>
          <a:xfrm>
            <a:off x="838200" y="3564517"/>
            <a:ext cx="2025245" cy="1935367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2F31F0D-041C-4FE5-9128-3B174D85FE44}"/>
              </a:ext>
            </a:extLst>
          </p:cNvPr>
          <p:cNvCxnSpPr/>
          <p:nvPr/>
        </p:nvCxnSpPr>
        <p:spPr>
          <a:xfrm>
            <a:off x="4810310" y="4442801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4605692-403C-4281-9742-C24C2321C10C}"/>
              </a:ext>
            </a:extLst>
          </p:cNvPr>
          <p:cNvCxnSpPr/>
          <p:nvPr/>
        </p:nvCxnSpPr>
        <p:spPr>
          <a:xfrm>
            <a:off x="5272744" y="4454122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B5D484D-CDFA-42E2-996D-F9D0CD76BC09}"/>
              </a:ext>
            </a:extLst>
          </p:cNvPr>
          <p:cNvCxnSpPr/>
          <p:nvPr/>
        </p:nvCxnSpPr>
        <p:spPr>
          <a:xfrm>
            <a:off x="5712518" y="4454122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F79E974-9245-4725-8F4A-E415311F510E}"/>
              </a:ext>
            </a:extLst>
          </p:cNvPr>
          <p:cNvCxnSpPr/>
          <p:nvPr/>
        </p:nvCxnSpPr>
        <p:spPr>
          <a:xfrm>
            <a:off x="6535478" y="4424288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5C01A6D-8443-4253-8117-FAF2DE1E98E8}"/>
              </a:ext>
            </a:extLst>
          </p:cNvPr>
          <p:cNvCxnSpPr>
            <a:cxnSpLocks/>
          </p:cNvCxnSpPr>
          <p:nvPr/>
        </p:nvCxnSpPr>
        <p:spPr>
          <a:xfrm>
            <a:off x="838199" y="3564517"/>
            <a:ext cx="2025245" cy="193536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1A65B0B-D066-4358-A9BC-58E26D8969BA}"/>
              </a:ext>
            </a:extLst>
          </p:cNvPr>
          <p:cNvSpPr txBox="1"/>
          <p:nvPr/>
        </p:nvSpPr>
        <p:spPr>
          <a:xfrm>
            <a:off x="3822382" y="3743544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 DFM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5ACC63B-8BFF-4F5A-979D-2CCED7609D07}"/>
              </a:ext>
            </a:extLst>
          </p:cNvPr>
          <p:cNvSpPr txBox="1"/>
          <p:nvPr/>
        </p:nvSpPr>
        <p:spPr>
          <a:xfrm>
            <a:off x="4114286" y="5025785"/>
            <a:ext cx="2005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Between DFM-AUD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9D61BF1-78A2-49D3-B132-8BF6A06FA7D5}"/>
              </a:ext>
            </a:extLst>
          </p:cNvPr>
          <p:cNvSpPr txBox="1"/>
          <p:nvPr/>
        </p:nvSpPr>
        <p:spPr>
          <a:xfrm>
            <a:off x="5438608" y="3743544"/>
            <a:ext cx="1288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 AUD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5F5248A-8D19-45C5-BEC0-FA8AD432C8C2}"/>
              </a:ext>
            </a:extLst>
          </p:cNvPr>
          <p:cNvCxnSpPr>
            <a:stCxn id="47" idx="2"/>
          </p:cNvCxnSpPr>
          <p:nvPr/>
        </p:nvCxnSpPr>
        <p:spPr>
          <a:xfrm>
            <a:off x="4479774" y="4112876"/>
            <a:ext cx="0" cy="215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2775288-BC5A-4CC7-A24B-15345FF0CD91}"/>
              </a:ext>
            </a:extLst>
          </p:cNvPr>
          <p:cNvCxnSpPr/>
          <p:nvPr/>
        </p:nvCxnSpPr>
        <p:spPr>
          <a:xfrm>
            <a:off x="6137159" y="4112875"/>
            <a:ext cx="0" cy="215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317139C-7F5D-4868-BF09-C66BDD62261F}"/>
              </a:ext>
            </a:extLst>
          </p:cNvPr>
          <p:cNvCxnSpPr>
            <a:cxnSpLocks/>
          </p:cNvCxnSpPr>
          <p:nvPr/>
        </p:nvCxnSpPr>
        <p:spPr>
          <a:xfrm flipV="1">
            <a:off x="5024285" y="4821320"/>
            <a:ext cx="0" cy="215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A68E0DD5-6DDC-4B42-8A9E-288124560BDC}"/>
              </a:ext>
            </a:extLst>
          </p:cNvPr>
          <p:cNvSpPr txBox="1"/>
          <p:nvPr/>
        </p:nvSpPr>
        <p:spPr>
          <a:xfrm>
            <a:off x="6108803" y="5028243"/>
            <a:ext cx="1982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Between CON-AUD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5EA3152-1F4A-4C8E-9056-5CDA690EECBD}"/>
              </a:ext>
            </a:extLst>
          </p:cNvPr>
          <p:cNvCxnSpPr>
            <a:cxnSpLocks/>
          </p:cNvCxnSpPr>
          <p:nvPr/>
        </p:nvCxnSpPr>
        <p:spPr>
          <a:xfrm flipV="1">
            <a:off x="6952322" y="4802866"/>
            <a:ext cx="0" cy="21556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2FF2C14F-EC83-4A06-A299-8D82BEB2A40E}"/>
              </a:ext>
            </a:extLst>
          </p:cNvPr>
          <p:cNvSpPr/>
          <p:nvPr/>
        </p:nvSpPr>
        <p:spPr>
          <a:xfrm>
            <a:off x="7820737" y="4481580"/>
            <a:ext cx="432262" cy="241558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17B0DD0-E094-464A-880B-5B0262289881}"/>
              </a:ext>
            </a:extLst>
          </p:cNvPr>
          <p:cNvSpPr/>
          <p:nvPr/>
        </p:nvSpPr>
        <p:spPr>
          <a:xfrm>
            <a:off x="8643697" y="4437899"/>
            <a:ext cx="3367495" cy="29198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571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C26B6DC6-AB3B-41C9-B09C-96DD026198FD}"/>
              </a:ext>
            </a:extLst>
          </p:cNvPr>
          <p:cNvCxnSpPr/>
          <p:nvPr/>
        </p:nvCxnSpPr>
        <p:spPr>
          <a:xfrm>
            <a:off x="9596945" y="4424288"/>
            <a:ext cx="0" cy="282735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9BF3E27-18D7-4128-9C20-E5985EAD2611}"/>
              </a:ext>
            </a:extLst>
          </p:cNvPr>
          <p:cNvSpPr txBox="1"/>
          <p:nvPr/>
        </p:nvSpPr>
        <p:spPr>
          <a:xfrm>
            <a:off x="8780696" y="3743543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Within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E6766E5-FEFD-49D8-B1E6-457C37264C48}"/>
              </a:ext>
            </a:extLst>
          </p:cNvPr>
          <p:cNvCxnSpPr>
            <a:cxnSpLocks/>
            <a:stCxn id="59" idx="2"/>
          </p:cNvCxnSpPr>
          <p:nvPr/>
        </p:nvCxnSpPr>
        <p:spPr>
          <a:xfrm>
            <a:off x="9188821" y="4112875"/>
            <a:ext cx="2" cy="2315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F6FEA54C-11FA-48C9-B649-4E9BB08766B6}"/>
              </a:ext>
            </a:extLst>
          </p:cNvPr>
          <p:cNvSpPr txBox="1"/>
          <p:nvPr/>
        </p:nvSpPr>
        <p:spPr>
          <a:xfrm>
            <a:off x="10438081" y="3742655"/>
            <a:ext cx="1016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Between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B69AA27-7BD4-4C82-9AB6-81EE605F2F58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10946361" y="4111987"/>
            <a:ext cx="0" cy="2537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8614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7" grpId="0" animBg="1"/>
      <p:bldP spid="11" grpId="0" animBg="1"/>
      <p:bldP spid="5" grpId="0" animBg="1"/>
      <p:bldP spid="47" grpId="0"/>
      <p:bldP spid="48" grpId="0"/>
      <p:bldP spid="49" grpId="0"/>
      <p:bldP spid="54" grpId="0"/>
      <p:bldP spid="56" grpId="0" animBg="1"/>
      <p:bldP spid="57" grpId="0" animBg="1"/>
      <p:bldP spid="59" grpId="0"/>
      <p:bldP spid="62" grpId="0"/>
    </p:bldLst>
  </p:timing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</TotalTime>
  <Words>912</Words>
  <Application>Microsoft Macintosh PowerPoint</Application>
  <PresentationFormat>Widescreen</PresentationFormat>
  <Paragraphs>224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Calibri Light</vt:lpstr>
      <vt:lpstr>Helvetica</vt:lpstr>
      <vt:lpstr>Helvetica Neue</vt:lpstr>
      <vt:lpstr>Office Theme</vt:lpstr>
      <vt:lpstr>RestingInPCA</vt:lpstr>
      <vt:lpstr>Where we start</vt:lpstr>
      <vt:lpstr>Introduction</vt:lpstr>
      <vt:lpstr>Goals of the project</vt:lpstr>
      <vt:lpstr>Resting-state data set</vt:lpstr>
      <vt:lpstr>Resting-state data set</vt:lpstr>
      <vt:lpstr>Resting-state data set</vt:lpstr>
      <vt:lpstr>Resting-state data set</vt:lpstr>
      <vt:lpstr>Solution</vt:lpstr>
      <vt:lpstr>Solution</vt:lpstr>
      <vt:lpstr>Solution</vt:lpstr>
      <vt:lpstr>Solution</vt:lpstr>
      <vt:lpstr>Solution</vt:lpstr>
      <vt:lpstr>Question</vt:lpstr>
      <vt:lpstr>All possible preprocessing procedures</vt:lpstr>
      <vt:lpstr>All possible preprocessing procedures</vt:lpstr>
      <vt:lpstr>The procedure we picked</vt:lpstr>
      <vt:lpstr>Factor scores (rows)</vt:lpstr>
      <vt:lpstr>Factor scores (columns)</vt:lpstr>
      <vt:lpstr>The procedure we picked</vt:lpstr>
      <vt:lpstr>The procedure we picked</vt:lpstr>
      <vt:lpstr>Factor scores (rows)</vt:lpstr>
      <vt:lpstr>Factor scores (columns)</vt:lpstr>
      <vt:lpstr>Other similar procedure we tried</vt:lpstr>
      <vt:lpstr>PowerPoint Presentation</vt:lpstr>
      <vt:lpstr>PowerPoint Presentation</vt:lpstr>
      <vt:lpstr>Last hope</vt:lpstr>
      <vt:lpstr>ACTIVE within &amp; SUPP between</vt:lpstr>
      <vt:lpstr>ACTIVE within &amp; SUPP between</vt:lpstr>
      <vt:lpstr>ACTIVE within &amp; SUPP between</vt:lpstr>
      <vt:lpstr>ACTIVE within &amp; SUPP between</vt:lpstr>
      <vt:lpstr>ACTIVE within &amp; SUPP between</vt:lpstr>
      <vt:lpstr>Our thoughts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RestingInPCA</dc:title>
  <dc:creator>Yu, Ju-Chi</dc:creator>
  <cp:lastModifiedBy>Micaela Chan</cp:lastModifiedBy>
  <cp:revision>26</cp:revision>
  <dcterms:created xsi:type="dcterms:W3CDTF">2019-06-26T19:32:10Z</dcterms:created>
  <dcterms:modified xsi:type="dcterms:W3CDTF">2019-11-14T22:23:01Z</dcterms:modified>
</cp:coreProperties>
</file>

<file path=docProps/thumbnail.jpeg>
</file>